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56" r:id="rId3"/>
    <p:sldId id="329" r:id="rId4"/>
    <p:sldId id="277" r:id="rId5"/>
    <p:sldId id="280" r:id="rId6"/>
    <p:sldId id="281" r:id="rId7"/>
    <p:sldId id="282" r:id="rId8"/>
    <p:sldId id="283" r:id="rId9"/>
    <p:sldId id="330" r:id="rId10"/>
    <p:sldId id="285" r:id="rId11"/>
    <p:sldId id="331" r:id="rId12"/>
    <p:sldId id="298" r:id="rId13"/>
    <p:sldId id="279" r:id="rId14"/>
    <p:sldId id="302" r:id="rId15"/>
    <p:sldId id="323" r:id="rId16"/>
    <p:sldId id="303" r:id="rId17"/>
    <p:sldId id="288" r:id="rId18"/>
    <p:sldId id="309" r:id="rId19"/>
    <p:sldId id="310" r:id="rId20"/>
    <p:sldId id="320" r:id="rId21"/>
    <p:sldId id="314" r:id="rId22"/>
    <p:sldId id="332" r:id="rId23"/>
    <p:sldId id="327" r:id="rId24"/>
    <p:sldId id="317" r:id="rId25"/>
    <p:sldId id="289" r:id="rId26"/>
    <p:sldId id="308" r:id="rId27"/>
    <p:sldId id="333" r:id="rId28"/>
    <p:sldId id="291" r:id="rId29"/>
    <p:sldId id="325" r:id="rId30"/>
    <p:sldId id="326" r:id="rId31"/>
    <p:sldId id="305" r:id="rId32"/>
    <p:sldId id="328" r:id="rId33"/>
    <p:sldId id="293" r:id="rId34"/>
    <p:sldId id="334" r:id="rId35"/>
    <p:sldId id="319" r:id="rId36"/>
    <p:sldId id="296" r:id="rId37"/>
    <p:sldId id="275" r:id="rId38"/>
    <p:sldId id="315" r:id="rId39"/>
    <p:sldId id="316" r:id="rId40"/>
    <p:sldId id="297" r:id="rId41"/>
    <p:sldId id="299" r:id="rId42"/>
    <p:sldId id="322" r:id="rId43"/>
    <p:sldId id="318" r:id="rId44"/>
    <p:sldId id="321" r:id="rId45"/>
    <p:sldId id="307" r:id="rId46"/>
    <p:sldId id="294" r:id="rId47"/>
    <p:sldId id="295" r:id="rId48"/>
  </p:sldIdLst>
  <p:sldSz cx="10693400" cy="7562850"/>
  <p:notesSz cx="6858000" cy="9144000"/>
  <p:custDataLst>
    <p:tags r:id="rId50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orient="horz" pos="4423">
          <p15:clr>
            <a:srgbClr val="A4A3A4"/>
          </p15:clr>
        </p15:guide>
        <p15:guide id="3" orient="horz" pos="3380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432">
          <p15:clr>
            <a:srgbClr val="A4A3A4"/>
          </p15:clr>
        </p15:guide>
        <p15:guide id="6" orient="horz" pos="4196">
          <p15:clr>
            <a:srgbClr val="A4A3A4"/>
          </p15:clr>
        </p15:guide>
        <p15:guide id="7" pos="3368">
          <p15:clr>
            <a:srgbClr val="A4A3A4"/>
          </p15:clr>
        </p15:guide>
        <p15:guide id="8" pos="1236">
          <p15:clr>
            <a:srgbClr val="A4A3A4"/>
          </p15:clr>
        </p15:guide>
        <p15:guide id="9" pos="329">
          <p15:clr>
            <a:srgbClr val="A4A3A4"/>
          </p15:clr>
        </p15:guide>
        <p15:guide id="10" pos="4865">
          <p15:clr>
            <a:srgbClr val="A4A3A4"/>
          </p15:clr>
        </p15:guide>
        <p15:guide id="11" pos="6407">
          <p15:clr>
            <a:srgbClr val="A4A3A4"/>
          </p15:clr>
        </p15:guide>
        <p15:guide id="12" pos="7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73A6"/>
    <a:srgbClr val="D5E8D4"/>
    <a:srgbClr val="82B366"/>
    <a:srgbClr val="F8CECC"/>
    <a:srgbClr val="B85450"/>
    <a:srgbClr val="E1D5E7"/>
    <a:srgbClr val="B46504"/>
    <a:srgbClr val="FAD7AC"/>
    <a:srgbClr val="23445D"/>
    <a:srgbClr val="BAC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6" autoAdjust="0"/>
    <p:restoredTop sz="96612" autoAdjust="0"/>
  </p:normalViewPr>
  <p:slideViewPr>
    <p:cSldViewPr showGuides="1">
      <p:cViewPr varScale="1">
        <p:scale>
          <a:sx n="127" d="100"/>
          <a:sy n="127" d="100"/>
        </p:scale>
        <p:origin x="344" y="176"/>
      </p:cViewPr>
      <p:guideLst>
        <p:guide orient="horz" pos="2382"/>
        <p:guide orient="horz" pos="4423"/>
        <p:guide orient="horz" pos="3380"/>
        <p:guide orient="horz" pos="1339"/>
        <p:guide orient="horz" pos="432"/>
        <p:guide orient="horz" pos="4196"/>
        <p:guide pos="3368"/>
        <p:guide pos="1236"/>
        <p:guide pos="329"/>
        <p:guide pos="4865"/>
        <p:guide pos="6407"/>
        <p:guide pos="7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2B0C62-07EA-4146-9798-A0A17F7FEF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15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EFA2C-A023-F265-5E49-1B0FA2298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D15E0-4419-03A9-272C-D24AE329A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1B87F-B01D-2BE3-5F99-67FA7A0FD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63AEB-A214-CB73-4C49-FC41EADF2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2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4508-A05E-2D48-1FA0-AE3C8429C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35B5-C0BE-DCB6-6E86-CAD777AEA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5E5-910C-54F0-D295-517E16E0F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r>
              <a:rPr lang="en-US" dirty="0"/>
              <a:t>-&gt; SELF-SUPERVISED =&gt; End-to-End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58CA9-8CAB-5600-99D8-C197F98E8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6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DDD9-2F77-62D7-75CE-D263F1FB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D865C-C30C-28AC-C5D1-BED18310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DFEE6-7726-6FBA-181F-0C286194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 &amp; </a:t>
            </a:r>
          </a:p>
          <a:p>
            <a:endParaRPr lang="en-US" dirty="0"/>
          </a:p>
          <a:p>
            <a:r>
              <a:rPr lang="en-US" dirty="0"/>
              <a:t>Nur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unimodalen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bauen</a:t>
            </a:r>
            <a:r>
              <a:rPr lang="en-US" dirty="0"/>
              <a:t> -&gt; shared encoder </a:t>
            </a:r>
            <a:r>
              <a:rPr lang="en-US" dirty="0" err="1"/>
              <a:t>deswegen</a:t>
            </a:r>
            <a:r>
              <a:rPr lang="en-US" dirty="0"/>
              <a:t> random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548A3-C9CE-6ECD-F4F1-3DAA3A501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27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233D2-9EFE-0A31-8E1D-A020B5ED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A026B-7A48-9918-A317-AB4402C95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9B1A1-D562-2158-469F-C35831592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Contrastive loss auf output von shared encoder </a:t>
            </a:r>
            <a:r>
              <a:rPr lang="en-US" dirty="0" err="1"/>
              <a:t>angewandt</a:t>
            </a:r>
            <a:endParaRPr lang="en-US" dirty="0"/>
          </a:p>
          <a:p>
            <a:endParaRPr lang="en-US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In </a:t>
            </a:r>
            <a:r>
              <a:rPr lang="en-US" dirty="0" err="1"/>
              <a:t>einem</a:t>
            </a:r>
            <a:r>
              <a:rPr lang="en-US" dirty="0"/>
              <a:t> batch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und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captions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Bild die </a:t>
            </a:r>
            <a:r>
              <a:rPr lang="en-US" dirty="0" err="1"/>
              <a:t>richtige</a:t>
            </a:r>
            <a:r>
              <a:rPr lang="en-US" dirty="0"/>
              <a:t> caption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finden</a:t>
            </a:r>
            <a:r>
              <a:rPr lang="en-US" dirty="0"/>
              <a:t>, und </a:t>
            </a:r>
            <a:r>
              <a:rPr lang="en-US" dirty="0" err="1"/>
              <a:t>umgekehrt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4F38-8CD7-1416-F2FC-DD2AE0CD9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17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194BB-BB66-CE7E-07BB-E1F82C66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A7649-A30B-9196-B71A-1CC50B722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CECCF-AF29-0455-A516-5EE034F78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7B480-66AA-FAAC-E6C6-A3FD0BC10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216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64BDB-B9FC-FA23-83BE-38664853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AC0BF-19BE-21B7-9772-BC757F320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EFE81-CFE2-D1BB-6083-76C3EC2D0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2ABC3-1D83-CDEA-1F19-6CEC44A6E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875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31E8-08BA-68E9-1562-59A486F5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F89D0-785C-AED7-B2DC-829465349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4E84C-9DB0-79F4-DE55-440705CF1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folgendes</a:t>
            </a:r>
            <a:r>
              <a:rPr lang="en-US" dirty="0"/>
              <a:t> </a:t>
            </a:r>
            <a:r>
              <a:rPr lang="en-US" dirty="0" err="1"/>
              <a:t>übrig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von shared encoder for image-text retrieval </a:t>
            </a:r>
            <a:r>
              <a:rPr lang="en-US" dirty="0" err="1"/>
              <a:t>genutzt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4C6C2-E1C0-01F0-B29C-6AFF2AE96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0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99838-094F-5824-ADA2-F0470D44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38B23-E942-9ABC-9402-5AB6C6325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1A94E-38A4-05EB-3B44-0C733D74D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Finde</a:t>
            </a:r>
            <a:r>
              <a:rPr lang="en-US" dirty="0"/>
              <a:t> den </a:t>
            </a:r>
            <a:r>
              <a:rPr lang="en-US" dirty="0" err="1"/>
              <a:t>richtigen</a:t>
            </a:r>
            <a:r>
              <a:rPr lang="en-US" dirty="0"/>
              <a:t> Text in </a:t>
            </a:r>
            <a:r>
              <a:rPr lang="en-US" dirty="0" err="1"/>
              <a:t>einer</a:t>
            </a:r>
            <a:r>
              <a:rPr lang="en-US" dirty="0"/>
              <a:t> Menge von </a:t>
            </a:r>
            <a:r>
              <a:rPr lang="en-US" dirty="0" err="1"/>
              <a:t>Texten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85D37-9998-461C-154C-DFFD5FC29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011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A277C-E1C4-F7D2-9758-552EE2B90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36650-E2CD-7C73-B411-B2BAC3B32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843B3-E927-495F-1D01-9D53CBF46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Finde</a:t>
            </a:r>
            <a:r>
              <a:rPr lang="en-US" dirty="0"/>
              <a:t> das </a:t>
            </a:r>
            <a:r>
              <a:rPr lang="en-US" dirty="0" err="1"/>
              <a:t>richtige</a:t>
            </a:r>
            <a:r>
              <a:rPr lang="en-US" dirty="0"/>
              <a:t> </a:t>
            </a:r>
            <a:r>
              <a:rPr lang="en-US" dirty="0" err="1"/>
              <a:t>Bbild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Menge von </a:t>
            </a:r>
            <a:r>
              <a:rPr lang="en-US" dirty="0" err="1"/>
              <a:t>Bildern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960B-5A40-43E4-5BC3-C09EE62A9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026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Multimodal </a:t>
            </a:r>
            <a:r>
              <a:rPr lang="en-US" dirty="0" err="1"/>
              <a:t>modell</a:t>
            </a:r>
            <a:r>
              <a:rPr lang="en-US" dirty="0"/>
              <a:t> -&gt; </a:t>
            </a:r>
            <a:r>
              <a:rPr lang="en-US" dirty="0" err="1"/>
              <a:t>sollte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modalitäten</a:t>
            </a:r>
            <a:r>
              <a:rPr lang="en-US" dirty="0"/>
              <a:t> </a:t>
            </a:r>
            <a:r>
              <a:rPr lang="en-US" dirty="0" err="1"/>
              <a:t>beheerschen</a:t>
            </a:r>
            <a:r>
              <a:rPr lang="en-US" dirty="0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17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Langer status Quo:</a:t>
            </a:r>
          </a:p>
          <a:p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Bedeutung</a:t>
            </a:r>
            <a:r>
              <a:rPr lang="en-US" dirty="0"/>
              <a:t>/</a:t>
            </a:r>
            <a:r>
              <a:rPr lang="en-US" dirty="0" err="1"/>
              <a:t>semnatischen</a:t>
            </a:r>
            <a:r>
              <a:rPr lang="en-US" dirty="0"/>
              <a:t> </a:t>
            </a:r>
            <a:r>
              <a:rPr lang="en-US" dirty="0" err="1"/>
              <a:t>Inhalt</a:t>
            </a:r>
            <a:r>
              <a:rPr lang="en-US" dirty="0"/>
              <a:t> in Form von </a:t>
            </a:r>
            <a:r>
              <a:rPr lang="en-US" dirty="0" err="1"/>
              <a:t>repräsentationen</a:t>
            </a:r>
            <a:r>
              <a:rPr lang="en-US" dirty="0"/>
              <a:t> </a:t>
            </a:r>
            <a:r>
              <a:rPr lang="en-US" dirty="0" err="1"/>
              <a:t>extrahieren</a:t>
            </a:r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Können</a:t>
            </a:r>
            <a:r>
              <a:rPr lang="en-US" dirty="0"/>
              <a:t> für </a:t>
            </a:r>
            <a:r>
              <a:rPr lang="en-US" dirty="0" err="1"/>
              <a:t>jede</a:t>
            </a:r>
            <a:r>
              <a:rPr lang="en-US" dirty="0"/>
              <a:t> Menge an </a:t>
            </a:r>
            <a:r>
              <a:rPr lang="en-US" dirty="0" err="1"/>
              <a:t>Aufgaben</a:t>
            </a:r>
            <a:r>
              <a:rPr lang="en-US" dirty="0"/>
              <a:t> </a:t>
            </a:r>
            <a:r>
              <a:rPr lang="en-US" dirty="0" err="1"/>
              <a:t>verwendet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endParaRPr lang="en-US" dirty="0"/>
          </a:p>
          <a:p>
            <a:r>
              <a:rPr lang="en-US" dirty="0"/>
              <a:t>=&gt; Ein </a:t>
            </a:r>
            <a:r>
              <a:rPr lang="en-US" dirty="0" err="1"/>
              <a:t>Schaf</a:t>
            </a:r>
            <a:r>
              <a:rPr lang="en-US" dirty="0"/>
              <a:t> </a:t>
            </a:r>
            <a:r>
              <a:rPr lang="en-US" dirty="0" err="1"/>
              <a:t>bleibt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Schaf</a:t>
            </a:r>
            <a:r>
              <a:rPr lang="en-US" dirty="0"/>
              <a:t>, egal </a:t>
            </a:r>
            <a:r>
              <a:rPr lang="en-US" dirty="0" err="1"/>
              <a:t>ob</a:t>
            </a:r>
            <a:r>
              <a:rPr lang="en-US" dirty="0"/>
              <a:t> in Text </a:t>
            </a:r>
            <a:r>
              <a:rPr lang="en-US" dirty="0" err="1"/>
              <a:t>oder</a:t>
            </a:r>
            <a:r>
              <a:rPr lang="en-US" dirty="0"/>
              <a:t> Bild =&gt; </a:t>
            </a:r>
            <a:r>
              <a:rPr lang="en-US" dirty="0" err="1"/>
              <a:t>Solle</a:t>
            </a:r>
            <a:r>
              <a:rPr lang="en-US" dirty="0"/>
              <a:t> </a:t>
            </a:r>
            <a:r>
              <a:rPr lang="en-US" dirty="0" err="1"/>
              <a:t>Repräsentation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die </a:t>
            </a:r>
            <a:r>
              <a:rPr lang="en-US" dirty="0" err="1"/>
              <a:t>gleiche</a:t>
            </a:r>
            <a:r>
              <a:rPr lang="en-US" dirty="0"/>
              <a:t> sein?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529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6A9EB-7440-D6B6-A876-F49869D8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2E426-404D-F6F6-79B7-1A6DCC204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1F99B-75DE-D4F0-3201-9906D3E2A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CDB70-1FE9-A6D5-01B4-5503FB725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227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B23D-A5BE-A4B8-63A8-5180BE68A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9FA3A-7497-D012-01AB-113E9F826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86C2D2-DF91-8EFE-5348-77BB07ECA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41BFE-3EE0-BE60-24D3-FEC093EFB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757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ADFCA-5F38-BABA-79B6-D875826A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28431-DD7E-D283-15E7-D96FAF239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16D2E-843B-8C03-FBD8-0B0716AD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A397A-2C56-65A8-8687-069B0FF9F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778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C3335-AED8-8FB4-3611-A3DA6FF1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11969-DD41-E067-D084-542F6FF1E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3070E-F7B6-0C7C-707C-BC0DFD4DE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Während</a:t>
            </a:r>
            <a:r>
              <a:rPr lang="en-US" dirty="0"/>
              <a:t> des Trainings: Bild/Text </a:t>
            </a:r>
            <a:r>
              <a:rPr lang="en-US" dirty="0" err="1"/>
              <a:t>spezifische</a:t>
            </a:r>
            <a:r>
              <a:rPr lang="en-US" dirty="0"/>
              <a:t> objectives</a:t>
            </a:r>
          </a:p>
          <a:p>
            <a:endParaRPr lang="en-US" dirty="0"/>
          </a:p>
          <a:p>
            <a:r>
              <a:rPr lang="en-US" dirty="0"/>
              <a:t>-&gt; Masked Image/Language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54C1D-8776-683E-DC56-DD7B3767B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920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Komplexere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Beziehungen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als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“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gleiches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Konzept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ja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oder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nein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?”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nicht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möglich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!</a:t>
            </a:r>
          </a:p>
          <a:p>
            <a:endParaRPr lang="en-US" dirty="0"/>
          </a:p>
          <a:p>
            <a:r>
              <a:rPr lang="en-US" dirty="0"/>
              <a:t>Kann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zählen</a:t>
            </a:r>
            <a:r>
              <a:rPr lang="en-US" dirty="0"/>
              <a:t>!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Für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solche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Aufgaben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braucht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es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aber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Verständnis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über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bild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-text INTERAKTION -&gt; also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einzelne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visuelle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Elemente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mit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Text</a:t>
            </a:r>
          </a:p>
          <a:p>
            <a:endParaRPr lang="en-US" dirty="0"/>
          </a:p>
          <a:p>
            <a:r>
              <a:rPr lang="en-US" dirty="0"/>
              <a:t>Bild und text </a:t>
            </a:r>
            <a:r>
              <a:rPr lang="en-US" dirty="0" err="1"/>
              <a:t>müssen</a:t>
            </a:r>
            <a:r>
              <a:rPr lang="en-US" dirty="0"/>
              <a:t> </a:t>
            </a:r>
            <a:r>
              <a:rPr lang="en-US" dirty="0" err="1"/>
              <a:t>gemeinsam</a:t>
            </a:r>
            <a:r>
              <a:rPr lang="en-US" dirty="0"/>
              <a:t> </a:t>
            </a:r>
            <a:r>
              <a:rPr lang="en-US" dirty="0" err="1"/>
              <a:t>verarbeitet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148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E666-4658-DD1B-2472-924F631B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7F13D-23B7-4E52-1ECB-C90F8C8D2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5F74A-187F-F7D1-5B66-318870539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F1518-EE41-F3FE-214E-5CCF2E975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39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050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932A3-520F-F09A-4D1E-982758E82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D5609-B256-9A2C-CC2F-5F07CE693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50FC3-4299-31BA-51F6-CC0B676BA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D8B7-4BB9-AC6A-F6C7-8DE54A9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81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C71C2-6112-EEDF-A672-6C584A73C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2DA95-2778-84A9-E6E6-378AD643E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2F168-963D-D4C6-B4C6-4E70E5062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8D83-F1BF-603A-ED15-74F2A1B0F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915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E13B-ED9D-DBD0-983C-E619A8DB9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84110-5A3D-518C-93D8-A25F7003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6093F-4062-2AF7-DE33-5D15C950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Durchschnitt</a:t>
            </a:r>
            <a:r>
              <a:rPr lang="en-US" dirty="0"/>
              <a:t> der R@1 performance </a:t>
            </a:r>
            <a:r>
              <a:rPr lang="en-US" dirty="0" err="1"/>
              <a:t>über</a:t>
            </a:r>
            <a:r>
              <a:rPr lang="en-US" dirty="0"/>
              <a:t> Flickr30K und COCO</a:t>
            </a:r>
          </a:p>
          <a:p>
            <a:endParaRPr lang="en-US" dirty="0"/>
          </a:p>
          <a:p>
            <a:r>
              <a:rPr lang="en-US" dirty="0"/>
              <a:t>Red is just after pretraining</a:t>
            </a:r>
          </a:p>
          <a:p>
            <a:r>
              <a:rPr lang="en-US" dirty="0"/>
              <a:t>Blue is extra finetuned on flickr30k and coco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4212E-1D31-F268-B2B5-D20CF25A3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988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intuitiver</a:t>
            </a:r>
            <a:r>
              <a:rPr lang="en-US" dirty="0"/>
              <a:t>, sonder man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262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8A895-9686-BC83-6E4A-C0E13C52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AF37-20D8-34DB-00EF-59B93BAAC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684BE-1C64-09FD-FF19-B685D73C6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4CD3E-AFF2-8FCC-84F8-4C8AA628E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671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8EDD-04DA-D832-CFFB-0838DA60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26BE2-7AB7-24DC-4EC6-9A2B40D4E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6619A-B460-68EE-927D-EB37F5FDD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1)Pro batch,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Menge von </a:t>
            </a:r>
            <a:r>
              <a:rPr lang="en-US" dirty="0" err="1"/>
              <a:t>Bildern</a:t>
            </a:r>
            <a:r>
              <a:rPr lang="en-US" dirty="0"/>
              <a:t> und captions -&gt; </a:t>
            </a:r>
            <a:r>
              <a:rPr lang="en-US" dirty="0" err="1"/>
              <a:t>repräsentiert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normalisierte</a:t>
            </a:r>
            <a:r>
              <a:rPr lang="en-US" dirty="0"/>
              <a:t> </a:t>
            </a:r>
            <a:r>
              <a:rPr lang="en-US" dirty="0" err="1"/>
              <a:t>vektoren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Berechne</a:t>
            </a:r>
            <a:r>
              <a:rPr lang="en-US" dirty="0"/>
              <a:t> dot-product (</a:t>
            </a:r>
            <a:r>
              <a:rPr lang="en-US" dirty="0" err="1"/>
              <a:t>dann</a:t>
            </a:r>
            <a:r>
              <a:rPr lang="en-US" dirty="0"/>
              <a:t> cosine sim)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vektoren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batch</a:t>
            </a:r>
          </a:p>
          <a:p>
            <a:endParaRPr lang="en-US" dirty="0"/>
          </a:p>
          <a:p>
            <a:r>
              <a:rPr lang="en-US" dirty="0"/>
              <a:t>Ziel: </a:t>
            </a:r>
            <a:r>
              <a:rPr lang="en-US" dirty="0" err="1"/>
              <a:t>Maximalisere</a:t>
            </a:r>
            <a:r>
              <a:rPr lang="en-US" dirty="0"/>
              <a:t> cosine sim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bild</a:t>
            </a:r>
            <a:r>
              <a:rPr lang="en-US" dirty="0"/>
              <a:t> und </a:t>
            </a:r>
            <a:r>
              <a:rPr lang="en-US" dirty="0" err="1"/>
              <a:t>dessen</a:t>
            </a:r>
            <a:r>
              <a:rPr lang="en-US" dirty="0"/>
              <a:t> caption, </a:t>
            </a:r>
            <a:r>
              <a:rPr lang="en-US" dirty="0" err="1"/>
              <a:t>minimalisiere</a:t>
            </a:r>
            <a:r>
              <a:rPr lang="en-US" dirty="0"/>
              <a:t> </a:t>
            </a:r>
            <a:r>
              <a:rPr lang="en-US" dirty="0" err="1"/>
              <a:t>andere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2)Cosine sims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wahrscheinlichkeitsverteilung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The goal is to align the image and text representations so that matched pairs are close together in the representation space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This alignment helps the model understand associations between visual content and corresponding textual descriptions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62D1C-4CE5-F5F4-09AC-4B9B8E234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26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D327-93F5-FFFC-ADBB-49C6541F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2C408-42BA-92C9-1D70-915FF0474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D9904-990E-D1C6-3938-A849A5902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34F6E-E350-877D-867E-0B4CB53BF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353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B057A-6649-E941-845D-8AB6197A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7A360-9F23-4D12-110D-53BCF31C0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0CCC4-90D8-1297-0F73-A2E7705A2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50720-19A7-0E99-F015-0AB7DD782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277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-&gt; Text : </a:t>
            </a:r>
            <a:r>
              <a:rPr lang="en-US" dirty="0" err="1"/>
              <a:t>Prozent</a:t>
            </a:r>
            <a:r>
              <a:rPr lang="en-US" dirty="0"/>
              <a:t> der Bilder,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denen</a:t>
            </a:r>
            <a:r>
              <a:rPr lang="en-US" dirty="0"/>
              <a:t> der </a:t>
            </a:r>
            <a:r>
              <a:rPr lang="en-US" dirty="0" err="1"/>
              <a:t>richtige</a:t>
            </a:r>
            <a:r>
              <a:rPr lang="en-US" dirty="0"/>
              <a:t> Text </a:t>
            </a:r>
            <a:r>
              <a:rPr lang="en-US" dirty="0" err="1"/>
              <a:t>unter</a:t>
            </a:r>
            <a:r>
              <a:rPr lang="en-US" dirty="0"/>
              <a:t> den top1, top5, top10 war.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Text -&gt; Image: </a:t>
            </a:r>
            <a:r>
              <a:rPr lang="en-US" dirty="0" err="1"/>
              <a:t>Prozent</a:t>
            </a:r>
            <a:r>
              <a:rPr lang="en-US" dirty="0"/>
              <a:t> der Text,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denen</a:t>
            </a:r>
            <a:r>
              <a:rPr lang="en-US" dirty="0"/>
              <a:t> das </a:t>
            </a:r>
            <a:r>
              <a:rPr lang="en-US" dirty="0" err="1"/>
              <a:t>richtige</a:t>
            </a:r>
            <a:r>
              <a:rPr lang="en-US" dirty="0"/>
              <a:t> Bild </a:t>
            </a:r>
            <a:r>
              <a:rPr lang="en-US" dirty="0" err="1"/>
              <a:t>unter</a:t>
            </a:r>
            <a:r>
              <a:rPr lang="en-US" dirty="0"/>
              <a:t> den top1, top5, top10 war.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937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Cross-modal attention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teuer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922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Wichtig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erwähnen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einfaches</a:t>
            </a:r>
            <a:r>
              <a:rPr lang="en-US" dirty="0"/>
              <a:t>/basic </a:t>
            </a:r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wesentlich</a:t>
            </a:r>
            <a:r>
              <a:rPr lang="en-US" dirty="0"/>
              <a:t> </a:t>
            </a:r>
            <a:r>
              <a:rPr lang="en-US" dirty="0" err="1"/>
              <a:t>komplexere</a:t>
            </a:r>
            <a:r>
              <a:rPr lang="en-US" dirty="0"/>
              <a:t> </a:t>
            </a:r>
            <a:r>
              <a:rPr lang="en-US" dirty="0" err="1"/>
              <a:t>Architekturen</a:t>
            </a:r>
            <a:endParaRPr lang="en-US" dirty="0"/>
          </a:p>
          <a:p>
            <a:r>
              <a:rPr lang="en-US" dirty="0"/>
              <a:t>Alle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Transformer</a:t>
            </a:r>
          </a:p>
          <a:p>
            <a:r>
              <a:rPr lang="en-US" dirty="0"/>
              <a:t>Eine </a:t>
            </a:r>
            <a:r>
              <a:rPr lang="en-US" dirty="0" err="1"/>
              <a:t>gleiche</a:t>
            </a:r>
            <a:r>
              <a:rPr lang="en-US" dirty="0"/>
              <a:t> representation </a:t>
            </a:r>
            <a:r>
              <a:rPr lang="en-US" dirty="0" err="1"/>
              <a:t>ist</a:t>
            </a:r>
            <a:r>
              <a:rPr lang="en-US" dirty="0"/>
              <a:t> das Ziel,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unbedingt</a:t>
            </a:r>
            <a:r>
              <a:rPr lang="en-US" dirty="0"/>
              <a:t> </a:t>
            </a:r>
            <a:r>
              <a:rPr lang="en-US" dirty="0" err="1"/>
              <a:t>gegeben</a:t>
            </a:r>
            <a:r>
              <a:rPr lang="en-US" dirty="0"/>
              <a:t>!</a:t>
            </a:r>
          </a:p>
          <a:p>
            <a:r>
              <a:rPr lang="en-US" dirty="0"/>
              <a:t>In </a:t>
            </a:r>
            <a:r>
              <a:rPr lang="en-US" dirty="0" err="1"/>
              <a:t>unserem</a:t>
            </a:r>
            <a:r>
              <a:rPr lang="en-US" dirty="0"/>
              <a:t> Fall,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getrennt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endParaRPr lang="en-GB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Mit Bild-Text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Paaren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trainiert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18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9FB4-2BE2-E18C-B38A-1022874E6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79844-FFA9-BEC5-95AF-D4236606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4E49A-05D9-469D-D27E-C9F41655E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BD34D-4213-6394-3D58-789D48A48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7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C231D-4BDD-765E-86E7-405736B0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AD731-1B29-D342-2E3A-59422169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3A153-18FF-81F1-4CC5-190A6D6A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kern="0" dirty="0"/>
              <a:t>Independent of pretrained multimodal components” -&gt; Generate a new paradigm as if it never existed before!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C706D-A464-378D-9957-6078BDF2A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19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C5CC-8270-84A5-C83E-1F68A5395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37F07-E073-F057-293A-0A7F09A71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BB680-0F4D-5A19-A077-65880C46F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14BF8-4CF8-27DF-BCC3-7F53107EE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06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1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3BF1-7818-85EA-CCE6-564B49A7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7D81B-46A4-2BB2-8A13-587D74843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99315-1300-A60C-B30B-6343F96F5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CC41A-399E-BD00-A42A-67F1F4D5D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33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6" y="684995"/>
            <a:ext cx="1374362" cy="187226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30" y="2125196"/>
            <a:ext cx="2451411" cy="4896678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2288" y="4718050"/>
            <a:ext cx="6985000" cy="71913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294313"/>
            <a:ext cx="6985000" cy="1008062"/>
          </a:xfrm>
        </p:spPr>
        <p:txBody>
          <a:bodyPr/>
          <a:lstStyle>
            <a:lvl1pPr>
              <a:spcAft>
                <a:spcPct val="0"/>
              </a:spcAft>
              <a:defRPr sz="2400" i="1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iagrammplatzhalter 2"/>
          <p:cNvSpPr>
            <a:spLocks noGrp="1"/>
          </p:cNvSpPr>
          <p:nvPr>
            <p:ph type="chart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B7440A9E-2DF6-49F5-A69A-7E83E654EF6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1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1B189BCE-72B6-4347-8C11-17284F861ED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05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C9DF4026-A29C-4B40-902F-41C57635FD7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9A62AABA-5C59-49CF-A516-801C5D3DCF6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40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7991D8C6-CAB4-44CE-8EA5-8D04D05EBC0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55D2BB0D-2C4F-41CB-81FD-E9CE2EF002E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7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759700" y="671513"/>
            <a:ext cx="2411413" cy="598963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2288" y="671513"/>
            <a:ext cx="7085012" cy="59896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8C495611-ACA6-4783-9F35-F2E84BDDE611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522288" y="2138363"/>
            <a:ext cx="8424862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40192516-3A96-4AF1-ACCE-4FA25417AC18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43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el, Text und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lipArt-Platzhalter 3"/>
          <p:cNvSpPr>
            <a:spLocks noGrp="1"/>
          </p:cNvSpPr>
          <p:nvPr>
            <p:ph type="clipArt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F7AE973F-D322-44D2-BC6C-F98FA548D40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66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270" y="5365645"/>
            <a:ext cx="720100" cy="14402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5410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Seite </a:t>
            </a:r>
            <a:fld id="{59EA8C07-EA1E-4A55-873B-B297E2C8BA1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512763" y="7165975"/>
            <a:ext cx="77136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b="1" dirty="0"/>
              <a:t>Hochschule Hannover</a:t>
            </a:r>
            <a:r>
              <a:rPr lang="de-DE" sz="1000" dirty="0"/>
              <a:t>   Tim Cares</a:t>
            </a:r>
            <a:r>
              <a:rPr lang="de-DE" sz="1000" i="1" dirty="0"/>
              <a:t>   </a:t>
            </a:r>
            <a:r>
              <a:rPr lang="de-DE" sz="1000" dirty="0" err="1"/>
              <a:t>Master‘s</a:t>
            </a:r>
            <a:r>
              <a:rPr lang="de-DE" sz="1000" dirty="0"/>
              <a:t> </a:t>
            </a:r>
            <a:r>
              <a:rPr lang="de-DE" sz="1000" dirty="0" err="1"/>
              <a:t>thesis</a:t>
            </a:r>
            <a:r>
              <a:rPr lang="de-DE" sz="1000" dirty="0"/>
              <a:t>   24.10.2024</a:t>
            </a: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522288" y="7021513"/>
            <a:ext cx="9648825" cy="0"/>
          </a:xfrm>
          <a:prstGeom prst="line">
            <a:avLst/>
          </a:prstGeom>
          <a:noFill/>
          <a:ln w="50800">
            <a:solidFill>
              <a:srgbClr val="DC3C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hdr="0" ftr="0" dt="0"/>
  <p:txStyles>
    <p:titleStyle>
      <a:lvl1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algn="l" defTabSz="1054100" rtl="0" fontAlgn="base">
        <a:lnSpc>
          <a:spcPct val="110000"/>
        </a:lnSpc>
        <a:spcBef>
          <a:spcPct val="0"/>
        </a:spcBef>
        <a:spcAft>
          <a:spcPct val="40000"/>
        </a:spcAft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8288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Char char="•"/>
        <a:defRPr sz="1700">
          <a:solidFill>
            <a:schemeClr val="tx1"/>
          </a:solidFill>
          <a:latin typeface="+mn-lt"/>
        </a:defRPr>
      </a:lvl2pPr>
      <a:lvl3pPr marL="627063" indent="-177800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3pPr>
      <a:lvl4pPr marL="1074738" indent="-174625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 i="1">
          <a:solidFill>
            <a:schemeClr val="tx1"/>
          </a:solidFill>
          <a:latin typeface="+mn-lt"/>
        </a:defRPr>
      </a:lvl4pPr>
      <a:lvl5pPr marL="16160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20732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25304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29876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34448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Ee277P3AY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abs/1706.0093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636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5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2.png"/><Relationship Id="rId9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 err="1">
                <a:solidFill>
                  <a:schemeClr val="tx1"/>
                </a:solidFill>
              </a:rPr>
              <a:t>Leveraging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Pretrained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Unimodal</a:t>
            </a:r>
            <a:r>
              <a:rPr lang="de-DE" sz="2800" dirty="0">
                <a:solidFill>
                  <a:schemeClr val="tx1"/>
                </a:solidFill>
              </a:rPr>
              <a:t> Models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 err="1">
                <a:solidFill>
                  <a:schemeClr val="tx1"/>
                </a:solidFill>
              </a:rPr>
              <a:t>for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Efficient</a:t>
            </a:r>
            <a:r>
              <a:rPr lang="de-DE" sz="2800" dirty="0">
                <a:solidFill>
                  <a:schemeClr val="tx1"/>
                </a:solidFill>
              </a:rPr>
              <a:t> Vision-Language </a:t>
            </a:r>
            <a:r>
              <a:rPr lang="de-DE" sz="2800" dirty="0" err="1">
                <a:solidFill>
                  <a:schemeClr val="tx1"/>
                </a:solidFill>
              </a:rPr>
              <a:t>Pretraining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581753"/>
            <a:ext cx="6985000" cy="1008062"/>
          </a:xfrm>
        </p:spPr>
        <p:txBody>
          <a:bodyPr/>
          <a:lstStyle/>
          <a:p>
            <a:r>
              <a:rPr lang="de-DE" sz="1600" dirty="0" err="1"/>
              <a:t>Master‘s</a:t>
            </a:r>
            <a:r>
              <a:rPr lang="de-DE" sz="1600" dirty="0"/>
              <a:t> </a:t>
            </a:r>
            <a:r>
              <a:rPr lang="de-DE" sz="1600" dirty="0" err="1"/>
              <a:t>thesis</a:t>
            </a:r>
            <a:r>
              <a:rPr lang="de-DE" sz="1600" dirty="0"/>
              <a:t> in Applied Computer Science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22288" y="6878638"/>
            <a:ext cx="66341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dirty="0"/>
              <a:t>Tim Cares, 24.10.2024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C804-6FAB-2388-FD6A-93C2A39A8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E700B-B842-7D39-EC2B-8DF056B99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10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A28ACAB-C692-D3A8-C143-FA24685CF8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Objective</a:t>
            </a:r>
            <a:r>
              <a:rPr lang="de-DE" dirty="0"/>
              <a:t> (</a:t>
            </a:r>
            <a:r>
              <a:rPr lang="de-DE" dirty="0" err="1"/>
              <a:t>Contributions</a:t>
            </a:r>
            <a:r>
              <a:rPr lang="de-DE" dirty="0"/>
              <a:t>)</a:t>
            </a:r>
            <a:endParaRPr lang="de-DE" sz="2400" b="0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35E08F-3561-1BED-C11A-9555D0E7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1" kern="0" dirty="0"/>
              <a:t>Develop a method for (more) efficient Vision-Language Pretraining</a:t>
            </a:r>
          </a:p>
          <a:p>
            <a:pPr lvl="1"/>
            <a:r>
              <a:rPr lang="en-US" kern="0" dirty="0"/>
              <a:t>It should be:</a:t>
            </a:r>
          </a:p>
          <a:p>
            <a:pPr lvl="2"/>
            <a:r>
              <a:rPr lang="en-US" kern="0" dirty="0"/>
              <a:t>End-to-end self-supervised</a:t>
            </a:r>
          </a:p>
          <a:p>
            <a:pPr lvl="2"/>
            <a:r>
              <a:rPr lang="en-US" kern="0" dirty="0"/>
              <a:t>Independent of pretrained multimodal components</a:t>
            </a:r>
          </a:p>
          <a:p>
            <a:pPr lvl="2"/>
            <a:r>
              <a:rPr lang="en-US" kern="0" dirty="0"/>
              <a:t>Cheaper &amp; smaller than existing VL models</a:t>
            </a:r>
          </a:p>
          <a:p>
            <a:pPr lvl="2"/>
            <a:r>
              <a:rPr lang="en-US" kern="0" dirty="0"/>
              <a:t>Competitive in performance?</a:t>
            </a:r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F945F58C-6481-D3A9-DFAB-8C3E910F1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9846" y="456456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889E62-E1B5-3DF6-6226-559AE6E256CA}"/>
              </a:ext>
            </a:extLst>
          </p:cNvPr>
          <p:cNvSpPr txBox="1"/>
          <p:nvPr/>
        </p:nvSpPr>
        <p:spPr>
          <a:xfrm>
            <a:off x="6563597" y="47293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1026" name="Picture 2" descr="Zuckerberg macht Ernst: Facebook heißt jetzt Meta">
            <a:extLst>
              <a:ext uri="{FF2B5EF4-FFF2-40B4-BE49-F238E27FC236}">
                <a16:creationId xmlns:a16="http://schemas.microsoft.com/office/drawing/2014/main" id="{189B250E-6620-7AE5-EDEC-A330E610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3993773"/>
            <a:ext cx="1454242" cy="8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e Microsoft 365-Pläne vergleichen | Microsoft">
            <a:extLst>
              <a:ext uri="{FF2B5EF4-FFF2-40B4-BE49-F238E27FC236}">
                <a16:creationId xmlns:a16="http://schemas.microsoft.com/office/drawing/2014/main" id="{08515A4C-F785-6A63-F909-1F311591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4729380"/>
            <a:ext cx="1454242" cy="65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staffers reportedly 'taken aback' by 'ominous' logo rebranding">
            <a:extLst>
              <a:ext uri="{FF2B5EF4-FFF2-40B4-BE49-F238E27FC236}">
                <a16:creationId xmlns:a16="http://schemas.microsoft.com/office/drawing/2014/main" id="{86918C70-A67F-AE33-38CA-714D1B55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75" y="5210495"/>
            <a:ext cx="1454242" cy="90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12D18-4328-775F-AF63-6174DA57A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DAB0A829-C4E7-DA0F-46C3-F8830D9F1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2916992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35BE4958-17AE-5D72-F7A5-BF8F497074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11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17866EAC-7009-D98C-FFE9-8517CB947A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D43DDA0C-A02B-1D6D-ECF9-8C4FBD7BDFA1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80022787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21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82DC-B20E-4C48-ACE9-A9D9C652B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44D00-0B0F-8ABB-E792-A0946FA1C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12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B5EF4EB-8757-28B1-FCC8-73431E2B0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Method</a:t>
            </a:r>
            <a:br>
              <a:rPr lang="de-DE" sz="2400" dirty="0"/>
            </a:br>
            <a:r>
              <a:rPr lang="de-DE" sz="2400" b="0" i="1" dirty="0" err="1"/>
              <a:t>Overview</a:t>
            </a:r>
            <a:endParaRPr lang="de-DE" sz="2400" b="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C27727-400E-0780-44D7-013E62302FD1}"/>
              </a:ext>
            </a:extLst>
          </p:cNvPr>
          <p:cNvCxnSpPr/>
          <p:nvPr/>
        </p:nvCxnSpPr>
        <p:spPr bwMode="auto">
          <a:xfrm>
            <a:off x="6930920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748CFB6-8038-D53B-5293-E3D80008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67693" y="3227335"/>
            <a:ext cx="3458321" cy="17036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B3E9DD-C772-E448-F2B4-5B724CC55466}"/>
              </a:ext>
            </a:extLst>
          </p:cNvPr>
          <p:cNvCxnSpPr/>
          <p:nvPr/>
        </p:nvCxnSpPr>
        <p:spPr bwMode="auto">
          <a:xfrm>
            <a:off x="3599063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1D38E-D521-D097-C0EC-EF75F49B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530" y="4021778"/>
            <a:ext cx="2786339" cy="527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E778A1-A07A-1CCD-81C8-23116716F8E7}"/>
              </a:ext>
            </a:extLst>
          </p:cNvPr>
          <p:cNvSpPr txBox="1"/>
          <p:nvPr/>
        </p:nvSpPr>
        <p:spPr>
          <a:xfrm>
            <a:off x="1037671" y="211532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Contrastive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4A64F-021B-CAB1-A138-8450C0605C68}"/>
              </a:ext>
            </a:extLst>
          </p:cNvPr>
          <p:cNvSpPr txBox="1"/>
          <p:nvPr/>
        </p:nvSpPr>
        <p:spPr>
          <a:xfrm>
            <a:off x="4478515" y="2115325"/>
            <a:ext cx="1736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Pretrained Modules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9708B-8691-854F-93FF-282D86029EB1}"/>
              </a:ext>
            </a:extLst>
          </p:cNvPr>
          <p:cNvSpPr txBox="1"/>
          <p:nvPr/>
        </p:nvSpPr>
        <p:spPr>
          <a:xfrm>
            <a:off x="7977977" y="2112260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Knowledge Distillation</a:t>
            </a:r>
          </a:p>
          <a:p>
            <a:r>
              <a:rPr lang="en-US" dirty="0">
                <a:solidFill>
                  <a:schemeClr val="tx1"/>
                </a:solidFill>
              </a:rPr>
              <a:t>(guidance)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A1120-74F2-6B11-6749-C9B43F01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66" y="3294226"/>
            <a:ext cx="2637011" cy="1982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6FD123-62F2-089A-7E2B-BF26758F26B6}"/>
              </a:ext>
            </a:extLst>
          </p:cNvPr>
          <p:cNvSpPr/>
          <p:nvPr/>
        </p:nvSpPr>
        <p:spPr bwMode="auto">
          <a:xfrm>
            <a:off x="-38793" y="4058215"/>
            <a:ext cx="306000" cy="9984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00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D4405-B581-0631-1A32-4DF5E87C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5AD32-610D-A85B-D9F7-1790583A1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9DE7A2C-9047-9594-F5F4-5F160FFEF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EF1F6-E9C5-5197-008B-E779BD3E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270" y="2341225"/>
            <a:ext cx="5252853" cy="36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5CA9-204C-9023-B44E-604178036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8FD1B0-33C3-9235-C0B2-1802343E0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7B3762F9-B53C-4ED4-3479-66BE447A1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B59C0-63C7-4360-900C-AA8473B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EDB975-BB51-DFE9-FE6E-4AC059C4B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506" y="1861047"/>
            <a:ext cx="694867" cy="694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1A38C-6A81-563E-D79D-6F6405CB1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841" y="5150539"/>
            <a:ext cx="727715" cy="701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6A23AF-C65B-EB13-ACF6-321C212EE367}"/>
              </a:ext>
            </a:extLst>
          </p:cNvPr>
          <p:cNvSpPr txBox="1"/>
          <p:nvPr/>
        </p:nvSpPr>
        <p:spPr>
          <a:xfrm>
            <a:off x="790835" y="3258205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56E06A-EC7B-BAD3-EB64-3511AAD25527}"/>
              </a:ext>
            </a:extLst>
          </p:cNvPr>
          <p:cNvSpPr txBox="1"/>
          <p:nvPr/>
        </p:nvSpPr>
        <p:spPr>
          <a:xfrm>
            <a:off x="3954186" y="2189863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017A43-81AE-B93C-66E0-88AEDC148C7B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8110" y="1837155"/>
            <a:ext cx="0" cy="432060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423E8E-2B01-875D-D69B-C42316BD2A5C}"/>
              </a:ext>
            </a:extLst>
          </p:cNvPr>
          <p:cNvCxnSpPr>
            <a:cxnSpLocks/>
          </p:cNvCxnSpPr>
          <p:nvPr/>
        </p:nvCxnSpPr>
        <p:spPr bwMode="auto">
          <a:xfrm>
            <a:off x="1099019" y="6157755"/>
            <a:ext cx="5183811" cy="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921D0737-7B6D-B0C9-5531-F1A72865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385" y="4138552"/>
            <a:ext cx="709546" cy="69486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DD370C6-B4D8-D935-F109-CF8BE53CAA05}"/>
              </a:ext>
            </a:extLst>
          </p:cNvPr>
          <p:cNvSpPr txBox="1"/>
          <p:nvPr/>
        </p:nvSpPr>
        <p:spPr>
          <a:xfrm>
            <a:off x="3095816" y="4409024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</p:spTree>
    <p:extLst>
      <p:ext uri="{BB962C8B-B14F-4D97-AF65-F5344CB8AC3E}">
        <p14:creationId xmlns:p14="http://schemas.microsoft.com/office/powerpoint/2010/main" val="11560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6376-FCFB-AD36-F4ED-5D149493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CFC5EE-3A09-71BC-9FEC-BDDCAC076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CD6B6CE9-5BDD-BD8E-DE50-7D3A5FE5CB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315EE5-086A-6D3D-A579-C0A6E81D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35E86E-FEAD-3681-E8F1-F6C639435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315" y="2250307"/>
            <a:ext cx="694867" cy="694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48231A-25F0-F77B-1880-9921EA56B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826" y="3187924"/>
            <a:ext cx="727715" cy="701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67CAA6-E0D9-FCCD-56F1-4BF36A547AA5}"/>
              </a:ext>
            </a:extLst>
          </p:cNvPr>
          <p:cNvSpPr txBox="1"/>
          <p:nvPr/>
        </p:nvSpPr>
        <p:spPr>
          <a:xfrm>
            <a:off x="1459318" y="521436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B6D92-AD8E-61F4-C07C-F79DD554AD93}"/>
              </a:ext>
            </a:extLst>
          </p:cNvPr>
          <p:cNvSpPr txBox="1"/>
          <p:nvPr/>
        </p:nvSpPr>
        <p:spPr>
          <a:xfrm>
            <a:off x="4842630" y="259774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85A560-B77F-4D00-C656-30A7BA03033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8110" y="1837155"/>
            <a:ext cx="0" cy="432060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9CEDC9-E86F-387C-03E2-9061D8A42264}"/>
              </a:ext>
            </a:extLst>
          </p:cNvPr>
          <p:cNvCxnSpPr>
            <a:cxnSpLocks/>
          </p:cNvCxnSpPr>
          <p:nvPr/>
        </p:nvCxnSpPr>
        <p:spPr bwMode="auto">
          <a:xfrm>
            <a:off x="1099019" y="6157755"/>
            <a:ext cx="5183811" cy="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C32363E4-CB5C-F040-9290-D7AA706E3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5907" y="4773079"/>
            <a:ext cx="709546" cy="69486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782195D-1C06-D81E-7D2A-E5D42E1D5A70}"/>
              </a:ext>
            </a:extLst>
          </p:cNvPr>
          <p:cNvSpPr txBox="1"/>
          <p:nvPr/>
        </p:nvSpPr>
        <p:spPr>
          <a:xfrm>
            <a:off x="1026100" y="3015283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1B7A1-42CB-6E51-1834-F40649F5B280}"/>
              </a:ext>
            </a:extLst>
          </p:cNvPr>
          <p:cNvSpPr txBox="1"/>
          <p:nvPr/>
        </p:nvSpPr>
        <p:spPr>
          <a:xfrm>
            <a:off x="2622235" y="6426645"/>
            <a:ext cx="544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Find suitable image-text pair in a set of images and texts</a:t>
            </a:r>
          </a:p>
          <a:p>
            <a:r>
              <a:rPr lang="en-US" b="1" dirty="0">
                <a:solidFill>
                  <a:schemeClr val="tx1"/>
                </a:solidFill>
              </a:rPr>
              <a:t>=&gt; Ensures </a:t>
            </a:r>
            <a:r>
              <a:rPr lang="en-US" b="1" i="1" dirty="0">
                <a:solidFill>
                  <a:schemeClr val="tx1"/>
                </a:solidFill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98086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4C20A-A364-FF07-5C9E-A97D19044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C56329-78BD-7223-C8D9-FAA78F106B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6361D93-1FC2-AD40-9C62-C60EE8F0B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9BFBF5-D4C0-1283-93BA-C40ECA503C7C}"/>
              </a:ext>
            </a:extLst>
          </p:cNvPr>
          <p:cNvSpPr/>
          <p:nvPr/>
        </p:nvSpPr>
        <p:spPr bwMode="auto">
          <a:xfrm>
            <a:off x="2094256" y="3421376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7702AD2-693C-07F8-56F1-3C2E7412CD3B}"/>
              </a:ext>
            </a:extLst>
          </p:cNvPr>
          <p:cNvSpPr/>
          <p:nvPr/>
        </p:nvSpPr>
        <p:spPr bwMode="auto">
          <a:xfrm>
            <a:off x="6138810" y="3421375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77E75D-D7D5-6C0D-DDE3-DCED960304ED}"/>
              </a:ext>
            </a:extLst>
          </p:cNvPr>
          <p:cNvGrpSpPr/>
          <p:nvPr/>
        </p:nvGrpSpPr>
        <p:grpSpPr>
          <a:xfrm>
            <a:off x="4626600" y="1224926"/>
            <a:ext cx="1123267" cy="1296180"/>
            <a:chOff x="4785066" y="1146176"/>
            <a:chExt cx="1123267" cy="1296180"/>
          </a:xfrm>
        </p:grpSpPr>
        <p:pic>
          <p:nvPicPr>
            <p:cNvPr id="36" name="Picture 35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1889A41D-D72A-807E-0FE5-1E26B175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9FEDC5-1374-CBEE-875F-E2823DE44AA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7B6106-6187-FD35-918B-7628BC76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0520" y="2521106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AFC1DF-9B45-A9AC-077A-21C8008E2A97}"/>
              </a:ext>
            </a:extLst>
          </p:cNvPr>
          <p:cNvCxnSpPr>
            <a:cxnSpLocks/>
          </p:cNvCxnSpPr>
          <p:nvPr/>
        </p:nvCxnSpPr>
        <p:spPr bwMode="auto">
          <a:xfrm>
            <a:off x="5683424" y="2529799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621E6D-15C2-8315-5A32-AE033CAC7BC4}"/>
              </a:ext>
            </a:extLst>
          </p:cNvPr>
          <p:cNvSpPr txBox="1"/>
          <p:nvPr/>
        </p:nvSpPr>
        <p:spPr>
          <a:xfrm>
            <a:off x="405986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82E81D-AA76-DFF2-F838-3CED1D304601}"/>
              </a:ext>
            </a:extLst>
          </p:cNvPr>
          <p:cNvSpPr txBox="1"/>
          <p:nvPr/>
        </p:nvSpPr>
        <p:spPr>
          <a:xfrm>
            <a:off x="590220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</p:spTree>
    <p:extLst>
      <p:ext uri="{BB962C8B-B14F-4D97-AF65-F5344CB8AC3E}">
        <p14:creationId xmlns:p14="http://schemas.microsoft.com/office/powerpoint/2010/main" val="238630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8737-D49E-A0A6-41A6-BCCCF3E2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0FE0B6-7665-F620-173C-F9A5D0C0E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15B34F7-FE65-B8DE-3B4C-60B3F97B3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78B6A5-208A-AB75-F166-9FD74C128256}"/>
              </a:ext>
            </a:extLst>
          </p:cNvPr>
          <p:cNvSpPr/>
          <p:nvPr/>
        </p:nvSpPr>
        <p:spPr bwMode="auto">
          <a:xfrm>
            <a:off x="3977936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006FA1-2BBF-7D05-7447-8EF9B8EAF697}"/>
              </a:ext>
            </a:extLst>
          </p:cNvPr>
          <p:cNvSpPr/>
          <p:nvPr/>
        </p:nvSpPr>
        <p:spPr bwMode="auto">
          <a:xfrm>
            <a:off x="5229059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80A0E-9E55-7DB0-C2E2-720999B903AF}"/>
              </a:ext>
            </a:extLst>
          </p:cNvPr>
          <p:cNvSpPr/>
          <p:nvPr/>
        </p:nvSpPr>
        <p:spPr bwMode="auto">
          <a:xfrm>
            <a:off x="3834490" y="2133043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F72F42-ACA3-0B38-8AA7-3E8B64716E7E}"/>
              </a:ext>
            </a:extLst>
          </p:cNvPr>
          <p:cNvSpPr/>
          <p:nvPr/>
        </p:nvSpPr>
        <p:spPr bwMode="auto">
          <a:xfrm>
            <a:off x="4605643" y="2414034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7CFBF-78D3-2601-5C0D-CE5F663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205830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798FB-020C-E0D9-3C1B-5AB52CC7CD88}"/>
              </a:ext>
            </a:extLst>
          </p:cNvPr>
          <p:cNvSpPr txBox="1"/>
          <p:nvPr/>
        </p:nvSpPr>
        <p:spPr>
          <a:xfrm>
            <a:off x="4905709" y="5273436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005D8-9E5D-0D5F-943D-43E47A93458B}"/>
              </a:ext>
            </a:extLst>
          </p:cNvPr>
          <p:cNvCxnSpPr/>
          <p:nvPr/>
        </p:nvCxnSpPr>
        <p:spPr bwMode="auto">
          <a:xfrm flipV="1">
            <a:off x="4503536" y="486942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DBB15B-7011-8109-8C60-8D421A567613}"/>
              </a:ext>
            </a:extLst>
          </p:cNvPr>
          <p:cNvCxnSpPr/>
          <p:nvPr/>
        </p:nvCxnSpPr>
        <p:spPr bwMode="auto">
          <a:xfrm flipV="1">
            <a:off x="5754659" y="488980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4AAAA-DB5E-0F6C-2A85-B9F8ACFD410A}"/>
              </a:ext>
            </a:extLst>
          </p:cNvPr>
          <p:cNvCxnSpPr/>
          <p:nvPr/>
        </p:nvCxnSpPr>
        <p:spPr bwMode="auto">
          <a:xfrm flipV="1">
            <a:off x="5754659" y="447621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069FE-2BCB-1E5B-0D26-BC21EA2977E6}"/>
              </a:ext>
            </a:extLst>
          </p:cNvPr>
          <p:cNvCxnSpPr/>
          <p:nvPr/>
        </p:nvCxnSpPr>
        <p:spPr bwMode="auto">
          <a:xfrm flipV="1">
            <a:off x="4503536" y="447621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B2F0F3-4A73-78D8-54B7-AE3369C10B1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86A20-C80B-88A8-39DE-7C7A7C1631AD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2898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1BCF2D-E1B5-A80A-105D-618D159A614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D7E0B3-31A8-18D7-1A00-D1BD3D59652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0720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83C04-2B2C-AB83-7E50-B8DE45DAF3FB}"/>
              </a:ext>
            </a:extLst>
          </p:cNvPr>
          <p:cNvSpPr/>
          <p:nvPr/>
        </p:nvSpPr>
        <p:spPr bwMode="auto">
          <a:xfrm>
            <a:off x="4220488" y="1123352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067E9-98BE-753C-0C50-4976B883A4F3}"/>
              </a:ext>
            </a:extLst>
          </p:cNvPr>
          <p:cNvSpPr/>
          <p:nvPr/>
        </p:nvSpPr>
        <p:spPr bwMode="auto">
          <a:xfrm>
            <a:off x="4382103" y="1121482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4D3A4D-618B-8CA4-852A-AB3F0F815177}"/>
              </a:ext>
            </a:extLst>
          </p:cNvPr>
          <p:cNvSpPr/>
          <p:nvPr/>
        </p:nvSpPr>
        <p:spPr bwMode="auto">
          <a:xfrm>
            <a:off x="4722251" y="1121482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95C95-984B-7A2E-9119-973A896A7B14}"/>
              </a:ext>
            </a:extLst>
          </p:cNvPr>
          <p:cNvSpPr txBox="1"/>
          <p:nvPr/>
        </p:nvSpPr>
        <p:spPr>
          <a:xfrm>
            <a:off x="4402904" y="12155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E373B4-515A-C088-1FE5-38C187CCB38D}"/>
              </a:ext>
            </a:extLst>
          </p:cNvPr>
          <p:cNvSpPr/>
          <p:nvPr/>
        </p:nvSpPr>
        <p:spPr bwMode="auto">
          <a:xfrm flipH="1">
            <a:off x="5960685" y="111892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250B46-FEB5-D7B9-6F1B-8EE897CF4A11}"/>
              </a:ext>
            </a:extLst>
          </p:cNvPr>
          <p:cNvSpPr/>
          <p:nvPr/>
        </p:nvSpPr>
        <p:spPr bwMode="auto">
          <a:xfrm flipH="1">
            <a:off x="5799070" y="1117055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21ADB9-E74B-2DF6-2EA2-37C853159B70}"/>
              </a:ext>
            </a:extLst>
          </p:cNvPr>
          <p:cNvSpPr/>
          <p:nvPr/>
        </p:nvSpPr>
        <p:spPr bwMode="auto">
          <a:xfrm flipH="1">
            <a:off x="5458922" y="1117055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B400D7-522E-1182-998D-DA289364DA9A}"/>
              </a:ext>
            </a:extLst>
          </p:cNvPr>
          <p:cNvSpPr txBox="1"/>
          <p:nvPr/>
        </p:nvSpPr>
        <p:spPr>
          <a:xfrm flipH="1">
            <a:off x="5503778" y="1211142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A64820-5E0F-7E01-CFD2-1D18A770D320}"/>
              </a:ext>
            </a:extLst>
          </p:cNvPr>
          <p:cNvGrpSpPr/>
          <p:nvPr/>
        </p:nvGrpSpPr>
        <p:grpSpPr>
          <a:xfrm>
            <a:off x="7823883" y="2482108"/>
            <a:ext cx="1123267" cy="1296180"/>
            <a:chOff x="4785066" y="1146176"/>
            <a:chExt cx="1123267" cy="1296180"/>
          </a:xfrm>
        </p:grpSpPr>
        <p:pic>
          <p:nvPicPr>
            <p:cNvPr id="28" name="Picture 27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2C202F58-8780-6884-DCF9-66CE41DF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A1ACA5F-ADE4-E9F1-4E5C-70A7358AC7EC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00D08C-D4E5-7A70-5D6C-7B3D13B83C34}"/>
              </a:ext>
            </a:extLst>
          </p:cNvPr>
          <p:cNvCxnSpPr>
            <a:cxnSpLocks/>
            <a:stCxn id="30" idx="3"/>
          </p:cNvCxnSpPr>
          <p:nvPr/>
        </p:nvCxnSpPr>
        <p:spPr bwMode="auto">
          <a:xfrm flipV="1">
            <a:off x="2424172" y="3850298"/>
            <a:ext cx="1553764" cy="36242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8D0E6D-0801-AAF3-D59F-CBE3F2740847}"/>
              </a:ext>
            </a:extLst>
          </p:cNvPr>
          <p:cNvSpPr txBox="1"/>
          <p:nvPr/>
        </p:nvSpPr>
        <p:spPr>
          <a:xfrm>
            <a:off x="2912807" y="4058829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AA5C29-3C35-09B3-7203-BF1CEF7B7D3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H="1">
            <a:off x="6280259" y="3209092"/>
            <a:ext cx="1745208" cy="632148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A63658-9219-11CC-1C06-61C13ABB3767}"/>
              </a:ext>
            </a:extLst>
          </p:cNvPr>
          <p:cNvSpPr txBox="1"/>
          <p:nvPr/>
        </p:nvSpPr>
        <p:spPr>
          <a:xfrm>
            <a:off x="7142351" y="3528116"/>
            <a:ext cx="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24C873-A478-3F58-AEF0-3AAEC502917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auto">
          <a:xfrm>
            <a:off x="2414766" y="2503035"/>
            <a:ext cx="2190877" cy="22779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32C584-9C63-96BF-FE76-F6F94731E731}"/>
              </a:ext>
            </a:extLst>
          </p:cNvPr>
          <p:cNvSpPr txBox="1"/>
          <p:nvPr/>
        </p:nvSpPr>
        <p:spPr>
          <a:xfrm>
            <a:off x="2905723" y="2295305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3F538-6A4C-673A-009A-05B868C40EFF}"/>
              </a:ext>
            </a:extLst>
          </p:cNvPr>
          <p:cNvSpPr txBox="1"/>
          <p:nvPr/>
        </p:nvSpPr>
        <p:spPr>
          <a:xfrm>
            <a:off x="3038178" y="1316210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[I_CLS]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F29F69-A539-CAD6-260D-CA52D977A5DB}"/>
              </a:ext>
            </a:extLst>
          </p:cNvPr>
          <p:cNvCxnSpPr>
            <a:cxnSpLocks/>
            <a:stCxn id="48" idx="3"/>
            <a:endCxn id="18" idx="1"/>
          </p:cNvCxnSpPr>
          <p:nvPr/>
        </p:nvCxnSpPr>
        <p:spPr bwMode="auto">
          <a:xfrm flipV="1">
            <a:off x="3792064" y="1406401"/>
            <a:ext cx="428424" cy="3676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6800ABC-33AF-C5DA-7B3F-565E9C192B34}"/>
              </a:ext>
            </a:extLst>
          </p:cNvPr>
          <p:cNvSpPr txBox="1"/>
          <p:nvPr/>
        </p:nvSpPr>
        <p:spPr>
          <a:xfrm>
            <a:off x="6426850" y="1344985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[T_CLS]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794549-610A-44CC-7FD9-FF232EAB7D33}"/>
              </a:ext>
            </a:extLst>
          </p:cNvPr>
          <p:cNvCxnSpPr>
            <a:cxnSpLocks/>
            <a:stCxn id="53" idx="1"/>
            <a:endCxn id="22" idx="1"/>
          </p:cNvCxnSpPr>
          <p:nvPr/>
        </p:nvCxnSpPr>
        <p:spPr bwMode="auto">
          <a:xfrm flipH="1" flipV="1">
            <a:off x="6050396" y="1401974"/>
            <a:ext cx="376454" cy="69969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EBDCE60-65AA-4249-FEDE-2914D0425F43}"/>
              </a:ext>
            </a:extLst>
          </p:cNvPr>
          <p:cNvGrpSpPr/>
          <p:nvPr/>
        </p:nvGrpSpPr>
        <p:grpSpPr>
          <a:xfrm>
            <a:off x="1291499" y="1854945"/>
            <a:ext cx="1123267" cy="1296180"/>
            <a:chOff x="4785066" y="1146176"/>
            <a:chExt cx="1123267" cy="1296180"/>
          </a:xfrm>
        </p:grpSpPr>
        <p:pic>
          <p:nvPicPr>
            <p:cNvPr id="5" name="Picture 4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60D6B7E7-D79C-FBD0-82FB-67211F33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BBE5C6-755E-AD44-6FBD-997CF3FD97D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FD1ABFF-0263-1D69-BE3F-243BE3176895}"/>
              </a:ext>
            </a:extLst>
          </p:cNvPr>
          <p:cNvSpPr txBox="1"/>
          <p:nvPr/>
        </p:nvSpPr>
        <p:spPr>
          <a:xfrm>
            <a:off x="2555723" y="6426645"/>
            <a:ext cx="558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Reduces data requirements and computational resources</a:t>
            </a:r>
            <a:endParaRPr lang="en-US" b="1" i="1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8E057E-B61E-21B4-1B88-18D5AE7E1932}"/>
              </a:ext>
            </a:extLst>
          </p:cNvPr>
          <p:cNvGrpSpPr/>
          <p:nvPr/>
        </p:nvGrpSpPr>
        <p:grpSpPr>
          <a:xfrm>
            <a:off x="1300905" y="3564628"/>
            <a:ext cx="1123267" cy="1296180"/>
            <a:chOff x="4785066" y="1146176"/>
            <a:chExt cx="1123267" cy="1296180"/>
          </a:xfrm>
        </p:grpSpPr>
        <p:pic>
          <p:nvPicPr>
            <p:cNvPr id="30" name="Picture 29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64645318-406E-FF53-E2DE-7673782D9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0D7911-52AB-D1C6-1640-B16439E761B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1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364C4-0C25-4F43-6778-BBE97A50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B6178A-B0EA-D6B8-5C37-F13888F55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18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C4C5C5-9F7E-4369-CE99-129E7F96B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CAE1AA-EC28-E116-B597-E1E0C5B13154}"/>
              </a:ext>
            </a:extLst>
          </p:cNvPr>
          <p:cNvSpPr/>
          <p:nvPr/>
        </p:nvSpPr>
        <p:spPr bwMode="auto">
          <a:xfrm>
            <a:off x="5465482" y="4337350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218B3FA-A9F9-3272-61F3-C10319DA4853}"/>
              </a:ext>
            </a:extLst>
          </p:cNvPr>
          <p:cNvSpPr/>
          <p:nvPr/>
        </p:nvSpPr>
        <p:spPr bwMode="auto">
          <a:xfrm>
            <a:off x="6716605" y="4337350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6CB23-BFD1-FF3D-BCC3-CA0307DFD26B}"/>
              </a:ext>
            </a:extLst>
          </p:cNvPr>
          <p:cNvSpPr/>
          <p:nvPr/>
        </p:nvSpPr>
        <p:spPr bwMode="auto">
          <a:xfrm>
            <a:off x="5322036" y="2687129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BF178F-B44A-2DD6-A8A0-E247FF0D5558}"/>
              </a:ext>
            </a:extLst>
          </p:cNvPr>
          <p:cNvSpPr/>
          <p:nvPr/>
        </p:nvSpPr>
        <p:spPr bwMode="auto">
          <a:xfrm>
            <a:off x="6093189" y="2968120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4D685-5FB2-49FF-B84D-8EB597F2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5759916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DBB5E-719C-1D50-FEF8-7AC6ACADB870}"/>
              </a:ext>
            </a:extLst>
          </p:cNvPr>
          <p:cNvSpPr txBox="1"/>
          <p:nvPr/>
        </p:nvSpPr>
        <p:spPr>
          <a:xfrm>
            <a:off x="6393255" y="5827522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3D1FBE-61FC-6A83-8A5F-F839316A00F3}"/>
              </a:ext>
            </a:extLst>
          </p:cNvPr>
          <p:cNvCxnSpPr/>
          <p:nvPr/>
        </p:nvCxnSpPr>
        <p:spPr bwMode="auto">
          <a:xfrm flipV="1">
            <a:off x="5991082" y="542350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DBD1-9331-3422-F9F7-86A411B05A48}"/>
              </a:ext>
            </a:extLst>
          </p:cNvPr>
          <p:cNvCxnSpPr/>
          <p:nvPr/>
        </p:nvCxnSpPr>
        <p:spPr bwMode="auto">
          <a:xfrm flipV="1">
            <a:off x="7242205" y="544388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BEF5AA-F67A-A25D-6818-E63C664FC347}"/>
              </a:ext>
            </a:extLst>
          </p:cNvPr>
          <p:cNvCxnSpPr/>
          <p:nvPr/>
        </p:nvCxnSpPr>
        <p:spPr bwMode="auto">
          <a:xfrm flipV="1">
            <a:off x="7242205" y="503030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E497F9-BE08-10BB-BE56-6B44A5FDEB42}"/>
              </a:ext>
            </a:extLst>
          </p:cNvPr>
          <p:cNvCxnSpPr/>
          <p:nvPr/>
        </p:nvCxnSpPr>
        <p:spPr bwMode="auto">
          <a:xfrm flipV="1">
            <a:off x="5991082" y="503030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E4A14A-6844-5049-74D7-502C01D3707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684284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516302-2E8F-7BF6-9222-E564A85F9ED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7087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2880-482C-72E8-67C4-39A78B1C80A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684284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509F9-E6B7-E1D7-0005-FC772491CC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7087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BA76BF0-ADFA-8BC9-B550-E2D89D564DCC}"/>
              </a:ext>
            </a:extLst>
          </p:cNvPr>
          <p:cNvSpPr/>
          <p:nvPr/>
        </p:nvSpPr>
        <p:spPr bwMode="auto">
          <a:xfrm>
            <a:off x="5933834" y="1117055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8BF5A7-EB30-9F1E-10F1-747465E91369}"/>
              </a:ext>
            </a:extLst>
          </p:cNvPr>
          <p:cNvCxnSpPr>
            <a:cxnSpLocks/>
            <a:endCxn id="61" idx="4"/>
          </p:cNvCxnSpPr>
          <p:nvPr/>
        </p:nvCxnSpPr>
        <p:spPr bwMode="auto">
          <a:xfrm flipV="1">
            <a:off x="6260444" y="1801025"/>
            <a:ext cx="357772" cy="594002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20" name="Straight Arrow Connector 9219">
            <a:extLst>
              <a:ext uri="{FF2B5EF4-FFF2-40B4-BE49-F238E27FC236}">
                <a16:creationId xmlns:a16="http://schemas.microsoft.com/office/drawing/2014/main" id="{51D3D0FE-C557-36BF-2EB6-E532E5FFAE28}"/>
              </a:ext>
            </a:extLst>
          </p:cNvPr>
          <p:cNvCxnSpPr>
            <a:cxnSpLocks/>
            <a:endCxn id="61" idx="4"/>
          </p:cNvCxnSpPr>
          <p:nvPr/>
        </p:nvCxnSpPr>
        <p:spPr bwMode="auto">
          <a:xfrm flipH="1" flipV="1">
            <a:off x="6618216" y="1801025"/>
            <a:ext cx="360050" cy="596791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5E29888-EC5C-ABAC-E01B-C034BC9EE81D}"/>
              </a:ext>
            </a:extLst>
          </p:cNvPr>
          <p:cNvSpPr/>
          <p:nvPr/>
        </p:nvSpPr>
        <p:spPr bwMode="auto">
          <a:xfrm rot="16200000">
            <a:off x="6215588" y="2156834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3E76FE-3F88-B806-F3BC-4842664AC2D0}"/>
              </a:ext>
            </a:extLst>
          </p:cNvPr>
          <p:cNvSpPr/>
          <p:nvPr/>
        </p:nvSpPr>
        <p:spPr bwMode="auto">
          <a:xfrm rot="16200000" flipH="1">
            <a:off x="6933410" y="2159623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45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98108-7F3E-8721-61AF-B2A3BCCD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78864-88BE-22BD-BA82-B7392A0FA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19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96EA02F-8AD1-211E-848C-376EE8A29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9A958F-171A-E23C-3913-8B54F1D4BBD2}"/>
              </a:ext>
            </a:extLst>
          </p:cNvPr>
          <p:cNvSpPr/>
          <p:nvPr/>
        </p:nvSpPr>
        <p:spPr bwMode="auto">
          <a:xfrm>
            <a:off x="5465482" y="4347393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0144BF2-9D24-6953-CE1C-779A455A46BB}"/>
              </a:ext>
            </a:extLst>
          </p:cNvPr>
          <p:cNvSpPr/>
          <p:nvPr/>
        </p:nvSpPr>
        <p:spPr bwMode="auto">
          <a:xfrm>
            <a:off x="6716605" y="4347393"/>
            <a:ext cx="1051200" cy="630000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>
                    <a:alpha val="40000"/>
                  </a:schemeClr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>
                  <a:alpha val="4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EC83EC-1B97-3877-3081-D9637550FFB5}"/>
              </a:ext>
            </a:extLst>
          </p:cNvPr>
          <p:cNvSpPr/>
          <p:nvPr/>
        </p:nvSpPr>
        <p:spPr bwMode="auto">
          <a:xfrm>
            <a:off x="5322036" y="2697172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976792-6068-AACD-5256-0CEE55F16EEB}"/>
              </a:ext>
            </a:extLst>
          </p:cNvPr>
          <p:cNvSpPr/>
          <p:nvPr/>
        </p:nvSpPr>
        <p:spPr bwMode="auto">
          <a:xfrm>
            <a:off x="6093189" y="2978163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11451-C4B9-B194-6E3B-5DC8AF8B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5769959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9E600F-5C56-55D4-B1DD-C1F0C9FD9BDC}"/>
              </a:ext>
            </a:extLst>
          </p:cNvPr>
          <p:cNvSpPr txBox="1"/>
          <p:nvPr/>
        </p:nvSpPr>
        <p:spPr>
          <a:xfrm>
            <a:off x="6393255" y="5837565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alpha val="40000"/>
                  </a:schemeClr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>
                    <a:alpha val="40000"/>
                  </a:schemeClr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CBCCB-80F5-8EEF-1D8B-C5E22E0A68C5}"/>
              </a:ext>
            </a:extLst>
          </p:cNvPr>
          <p:cNvCxnSpPr/>
          <p:nvPr/>
        </p:nvCxnSpPr>
        <p:spPr bwMode="auto">
          <a:xfrm flipV="1">
            <a:off x="5991082" y="543355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C097BF-A62F-7E79-1BF8-B97DF9731511}"/>
              </a:ext>
            </a:extLst>
          </p:cNvPr>
          <p:cNvCxnSpPr/>
          <p:nvPr/>
        </p:nvCxnSpPr>
        <p:spPr bwMode="auto">
          <a:xfrm flipV="1">
            <a:off x="7242205" y="5453929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0B1460-F636-16E7-7489-E14AD07D4E5E}"/>
              </a:ext>
            </a:extLst>
          </p:cNvPr>
          <p:cNvCxnSpPr/>
          <p:nvPr/>
        </p:nvCxnSpPr>
        <p:spPr bwMode="auto">
          <a:xfrm flipV="1">
            <a:off x="7242205" y="5040346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A8DFCD-3FB2-A98F-3EB4-F49F14C7B511}"/>
              </a:ext>
            </a:extLst>
          </p:cNvPr>
          <p:cNvCxnSpPr/>
          <p:nvPr/>
        </p:nvCxnSpPr>
        <p:spPr bwMode="auto">
          <a:xfrm flipV="1">
            <a:off x="5991082" y="504034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17886B-197B-EF10-BADB-C71C16D78C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694327"/>
            <a:ext cx="318138" cy="57608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3637E-F28E-A08A-D510-1269D7F9FB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80918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D74C8-679B-D0C2-24C5-D062F5C98F3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694327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61F62E-83B6-2F51-72D6-7E9DFE0BE61B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80918"/>
            <a:ext cx="0" cy="254781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BEF8B-E591-9D23-F4B8-88AAAB0EA89C}"/>
              </a:ext>
            </a:extLst>
          </p:cNvPr>
          <p:cNvSpPr/>
          <p:nvPr/>
        </p:nvSpPr>
        <p:spPr bwMode="auto">
          <a:xfrm rot="16200000">
            <a:off x="6215588" y="2166877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F4A869-2473-BDE3-8191-E4A05B318451}"/>
              </a:ext>
            </a:extLst>
          </p:cNvPr>
          <p:cNvSpPr/>
          <p:nvPr/>
        </p:nvSpPr>
        <p:spPr bwMode="auto">
          <a:xfrm rot="16200000" flipH="1">
            <a:off x="6933410" y="2169666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C0D3A2-B6E3-8EB8-FCEE-8E274DEECAAB}"/>
              </a:ext>
            </a:extLst>
          </p:cNvPr>
          <p:cNvSpPr/>
          <p:nvPr/>
        </p:nvSpPr>
        <p:spPr bwMode="auto">
          <a:xfrm>
            <a:off x="1452219" y="2999783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382BA8-2376-09C4-7A06-943647609047}"/>
              </a:ext>
            </a:extLst>
          </p:cNvPr>
          <p:cNvCxnSpPr/>
          <p:nvPr/>
        </p:nvCxnSpPr>
        <p:spPr bwMode="auto">
          <a:xfrm flipV="1">
            <a:off x="2795686" y="5222655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68DAD5-E76F-3B6C-33AA-F7E0596526F0}"/>
              </a:ext>
            </a:extLst>
          </p:cNvPr>
          <p:cNvCxnSpPr/>
          <p:nvPr/>
        </p:nvCxnSpPr>
        <p:spPr bwMode="auto">
          <a:xfrm flipV="1">
            <a:off x="2761053" y="2558285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8DC073C-9E48-A82E-17D9-1CE54EFE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690665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BF1A58C-D5E8-F73B-72C5-783E18CA1D24}"/>
              </a:ext>
            </a:extLst>
          </p:cNvPr>
          <p:cNvSpPr/>
          <p:nvPr/>
        </p:nvSpPr>
        <p:spPr bwMode="auto">
          <a:xfrm rot="16200000">
            <a:off x="2716197" y="2166634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637B7-DFC9-7C6A-D3AC-59DC6B22DDDD}"/>
              </a:ext>
            </a:extLst>
          </p:cNvPr>
          <p:cNvSpPr txBox="1"/>
          <p:nvPr/>
        </p:nvSpPr>
        <p:spPr>
          <a:xfrm>
            <a:off x="4139493" y="1405095"/>
            <a:ext cx="74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78AB3EE-3584-5C10-DBCC-0372CA29DF1A}"/>
              </a:ext>
            </a:extLst>
          </p:cNvPr>
          <p:cNvCxnSpPr>
            <a:cxnSpLocks/>
            <a:stCxn id="18" idx="3"/>
            <a:endCxn id="23" idx="3"/>
          </p:cNvCxnSpPr>
          <p:nvPr/>
        </p:nvCxnSpPr>
        <p:spPr bwMode="auto">
          <a:xfrm rot="16200000" flipV="1">
            <a:off x="4510628" y="655253"/>
            <a:ext cx="243" cy="3499391"/>
          </a:xfrm>
          <a:prstGeom prst="curvedConnector3">
            <a:avLst>
              <a:gd name="adj1" fmla="val 419954321"/>
            </a:avLst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2</a:t>
            </a:fld>
            <a:endParaRPr lang="de-DE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902655840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0B6CF-2A9D-C88F-C8EA-E4915AAF1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634ABF-13F1-FCEE-9865-5323055CB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3CF98FF-61E4-46E9-A33E-844E70C46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145B26-C8EF-B4CF-2B73-80787374E210}"/>
              </a:ext>
            </a:extLst>
          </p:cNvPr>
          <p:cNvSpPr/>
          <p:nvPr/>
        </p:nvSpPr>
        <p:spPr bwMode="auto">
          <a:xfrm>
            <a:off x="5465482" y="4353730"/>
            <a:ext cx="1051200" cy="630000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>
                    <a:alpha val="40000"/>
                  </a:schemeClr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>
                  <a:alpha val="4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7B2F6F8-48BA-EE2F-8511-9A6693C40EB8}"/>
              </a:ext>
            </a:extLst>
          </p:cNvPr>
          <p:cNvSpPr/>
          <p:nvPr/>
        </p:nvSpPr>
        <p:spPr bwMode="auto">
          <a:xfrm>
            <a:off x="6716605" y="4353730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9D4655-4B14-90F4-38EE-BA18E12F12C6}"/>
              </a:ext>
            </a:extLst>
          </p:cNvPr>
          <p:cNvSpPr/>
          <p:nvPr/>
        </p:nvSpPr>
        <p:spPr bwMode="auto">
          <a:xfrm>
            <a:off x="5322036" y="2703509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079652-4BE0-2090-2CB9-4B1537150BC3}"/>
              </a:ext>
            </a:extLst>
          </p:cNvPr>
          <p:cNvSpPr/>
          <p:nvPr/>
        </p:nvSpPr>
        <p:spPr bwMode="auto">
          <a:xfrm>
            <a:off x="6093189" y="2984500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27D9F-0CB4-4E84-9D75-853BCC7092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708034" y="5776296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66B91-6E56-915E-1731-42A3203FCC95}"/>
              </a:ext>
            </a:extLst>
          </p:cNvPr>
          <p:cNvSpPr txBox="1"/>
          <p:nvPr/>
        </p:nvSpPr>
        <p:spPr>
          <a:xfrm>
            <a:off x="6393255" y="5843902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3FFACD-4F92-5E8D-08F9-78FB84EBEF34}"/>
              </a:ext>
            </a:extLst>
          </p:cNvPr>
          <p:cNvCxnSpPr/>
          <p:nvPr/>
        </p:nvCxnSpPr>
        <p:spPr bwMode="auto">
          <a:xfrm flipV="1">
            <a:off x="5991082" y="5439889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AFB7FA-D7A0-CC43-24FC-BC411D73C1E7}"/>
              </a:ext>
            </a:extLst>
          </p:cNvPr>
          <p:cNvCxnSpPr/>
          <p:nvPr/>
        </p:nvCxnSpPr>
        <p:spPr bwMode="auto">
          <a:xfrm flipV="1">
            <a:off x="7242205" y="546026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9B736B-446F-D86D-3E88-9CFC372FADCC}"/>
              </a:ext>
            </a:extLst>
          </p:cNvPr>
          <p:cNvCxnSpPr/>
          <p:nvPr/>
        </p:nvCxnSpPr>
        <p:spPr bwMode="auto">
          <a:xfrm flipV="1">
            <a:off x="7242205" y="504668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96F6E5-7032-BEF4-FCCA-397BE76EB884}"/>
              </a:ext>
            </a:extLst>
          </p:cNvPr>
          <p:cNvCxnSpPr/>
          <p:nvPr/>
        </p:nvCxnSpPr>
        <p:spPr bwMode="auto">
          <a:xfrm flipV="1">
            <a:off x="5991082" y="5046682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AC3405-148B-85A6-39D8-B7EBFDB902E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700664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A97F27-9E2A-4407-9694-8F0438BC83D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8725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A9BA6-B52C-A029-9E38-A2D7EAB80112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700664"/>
            <a:ext cx="318138" cy="57608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006AFA-43D4-FB1F-4983-E5AF74AB15A4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87255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BB026-D839-A25D-F658-5737EDBE548A}"/>
              </a:ext>
            </a:extLst>
          </p:cNvPr>
          <p:cNvSpPr/>
          <p:nvPr/>
        </p:nvSpPr>
        <p:spPr bwMode="auto">
          <a:xfrm rot="16200000">
            <a:off x="6215588" y="2173214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4802AC-63A2-D904-5A9F-859342F68304}"/>
              </a:ext>
            </a:extLst>
          </p:cNvPr>
          <p:cNvSpPr/>
          <p:nvPr/>
        </p:nvSpPr>
        <p:spPr bwMode="auto">
          <a:xfrm rot="16200000" flipH="1">
            <a:off x="6933410" y="2176003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3C31E4-03BA-2943-8C4D-9CE3A03E465B}"/>
              </a:ext>
            </a:extLst>
          </p:cNvPr>
          <p:cNvSpPr/>
          <p:nvPr/>
        </p:nvSpPr>
        <p:spPr bwMode="auto">
          <a:xfrm>
            <a:off x="1452219" y="3006120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B5DD7A-975E-D3F9-389E-E822E37A70AA}"/>
              </a:ext>
            </a:extLst>
          </p:cNvPr>
          <p:cNvCxnSpPr/>
          <p:nvPr/>
        </p:nvCxnSpPr>
        <p:spPr bwMode="auto">
          <a:xfrm flipV="1">
            <a:off x="2795686" y="5228992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F5CEA3-ED15-8EA7-BE0E-57587D1A9B47}"/>
              </a:ext>
            </a:extLst>
          </p:cNvPr>
          <p:cNvCxnSpPr/>
          <p:nvPr/>
        </p:nvCxnSpPr>
        <p:spPr bwMode="auto">
          <a:xfrm flipV="1">
            <a:off x="2761053" y="2564622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179C1E2-B996-1ED0-F518-FEA9FBD2A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697002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DDEE34-59A0-E0FB-A1DD-D0B79569B934}"/>
              </a:ext>
            </a:extLst>
          </p:cNvPr>
          <p:cNvSpPr/>
          <p:nvPr/>
        </p:nvSpPr>
        <p:spPr bwMode="auto">
          <a:xfrm rot="16200000">
            <a:off x="2716197" y="21729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9D1C6529-4A8B-9F03-0927-73FDECEB1EBC}"/>
              </a:ext>
            </a:extLst>
          </p:cNvPr>
          <p:cNvCxnSpPr>
            <a:cxnSpLocks/>
            <a:stCxn id="31" idx="1"/>
            <a:endCxn id="23" idx="3"/>
          </p:cNvCxnSpPr>
          <p:nvPr/>
        </p:nvCxnSpPr>
        <p:spPr bwMode="auto">
          <a:xfrm rot="16200000" flipV="1">
            <a:off x="4868144" y="304073"/>
            <a:ext cx="3032" cy="4217213"/>
          </a:xfrm>
          <a:prstGeom prst="curvedConnector3">
            <a:avLst>
              <a:gd name="adj1" fmla="val 30971471"/>
            </a:avLst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C69B5C-A06E-B915-CE19-4B72C72B9D54}"/>
              </a:ext>
            </a:extLst>
          </p:cNvPr>
          <p:cNvSpPr txBox="1"/>
          <p:nvPr/>
        </p:nvSpPr>
        <p:spPr>
          <a:xfrm>
            <a:off x="4498404" y="1477105"/>
            <a:ext cx="742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B91EF-8702-412B-5D5C-A386531D75D7}"/>
              </a:ext>
            </a:extLst>
          </p:cNvPr>
          <p:cNvSpPr txBox="1"/>
          <p:nvPr/>
        </p:nvSpPr>
        <p:spPr>
          <a:xfrm>
            <a:off x="3534362" y="6570078"/>
            <a:ext cx="3624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Guides alignment =&gt; Improvement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7B06-CFBB-D4ED-DDBF-AFECB742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1D8868-2A98-17EE-111C-5CC34173B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DA01CBF-10B6-086E-20B1-0A79A5404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B63B8C-8D94-26D8-5A07-EFF9A074A497}"/>
              </a:ext>
            </a:extLst>
          </p:cNvPr>
          <p:cNvSpPr/>
          <p:nvPr/>
        </p:nvSpPr>
        <p:spPr bwMode="auto">
          <a:xfrm>
            <a:off x="5465482" y="4355559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902625-84D6-B494-980D-1857262D06EC}"/>
              </a:ext>
            </a:extLst>
          </p:cNvPr>
          <p:cNvSpPr/>
          <p:nvPr/>
        </p:nvSpPr>
        <p:spPr bwMode="auto">
          <a:xfrm>
            <a:off x="6716605" y="4355559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F8618-B611-B7F5-3076-C7B25C705625}"/>
              </a:ext>
            </a:extLst>
          </p:cNvPr>
          <p:cNvSpPr/>
          <p:nvPr/>
        </p:nvSpPr>
        <p:spPr bwMode="auto">
          <a:xfrm>
            <a:off x="5322036" y="2705338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C8CFB1-F99A-5D37-D7FF-A283BE14A7E0}"/>
              </a:ext>
            </a:extLst>
          </p:cNvPr>
          <p:cNvSpPr/>
          <p:nvPr/>
        </p:nvSpPr>
        <p:spPr bwMode="auto">
          <a:xfrm>
            <a:off x="6093189" y="2986329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73E54-A391-47DA-500A-E56B87A3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5778125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2F0CE-4A34-370C-BE50-F62B1B512E62}"/>
              </a:ext>
            </a:extLst>
          </p:cNvPr>
          <p:cNvSpPr txBox="1"/>
          <p:nvPr/>
        </p:nvSpPr>
        <p:spPr>
          <a:xfrm>
            <a:off x="6393255" y="5845731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BACC0B-E4AC-65AD-1FAD-60F4E45C9131}"/>
              </a:ext>
            </a:extLst>
          </p:cNvPr>
          <p:cNvCxnSpPr/>
          <p:nvPr/>
        </p:nvCxnSpPr>
        <p:spPr bwMode="auto">
          <a:xfrm flipV="1">
            <a:off x="5991082" y="544171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4853DC-1A3A-79B8-8355-02CDF4510BD9}"/>
              </a:ext>
            </a:extLst>
          </p:cNvPr>
          <p:cNvCxnSpPr/>
          <p:nvPr/>
        </p:nvCxnSpPr>
        <p:spPr bwMode="auto">
          <a:xfrm flipV="1">
            <a:off x="7242205" y="54620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96E28-FEBF-8EC4-953F-F812C28F567F}"/>
              </a:ext>
            </a:extLst>
          </p:cNvPr>
          <p:cNvCxnSpPr/>
          <p:nvPr/>
        </p:nvCxnSpPr>
        <p:spPr bwMode="auto">
          <a:xfrm flipV="1">
            <a:off x="7242205" y="504851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CD2C7E-3AB7-6629-B479-C4C1628F6C8C}"/>
              </a:ext>
            </a:extLst>
          </p:cNvPr>
          <p:cNvCxnSpPr/>
          <p:nvPr/>
        </p:nvCxnSpPr>
        <p:spPr bwMode="auto">
          <a:xfrm flipV="1">
            <a:off x="5991082" y="5048511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3B2C-DF6B-19AF-4E6C-ECE7A5F34B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702493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E5B13C-8928-7D9A-03C8-2D3E68D89D96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589084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710AB-51C7-8E36-1F4E-107C76818034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702493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7FE55-777F-52F7-70EB-95479527BAD0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589084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2A7111A-FCEE-8A3A-BA1B-834D10699F0E}"/>
              </a:ext>
            </a:extLst>
          </p:cNvPr>
          <p:cNvSpPr/>
          <p:nvPr/>
        </p:nvSpPr>
        <p:spPr bwMode="auto">
          <a:xfrm rot="16200000">
            <a:off x="6215588" y="2175043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A4C72-F844-6F52-9B36-99FA351E04C0}"/>
              </a:ext>
            </a:extLst>
          </p:cNvPr>
          <p:cNvSpPr/>
          <p:nvPr/>
        </p:nvSpPr>
        <p:spPr bwMode="auto">
          <a:xfrm rot="16200000" flipH="1">
            <a:off x="6933410" y="2177832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C8B9F-8B91-3D0A-A943-53DCE621AE17}"/>
              </a:ext>
            </a:extLst>
          </p:cNvPr>
          <p:cNvSpPr txBox="1"/>
          <p:nvPr/>
        </p:nvSpPr>
        <p:spPr>
          <a:xfrm>
            <a:off x="3534362" y="6570078"/>
            <a:ext cx="3624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Guides alignment =&gt; Improvement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31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1649F-264B-9F79-9019-B54117CBD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1A98102C-FD07-CD8D-DCBF-199324A68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3277042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17B3F17B-61A4-43AD-76FD-630E0FE5A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22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719A5DA2-02FB-5EDB-0EB5-19CC48D6BC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24D53CBF-2ED8-EA86-DB46-04AC2EC51E8E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001360322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190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FB78F-B58F-CFF4-8858-336C3D6D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8D8EEA-ECD8-54A1-44B4-F166147ED4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23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A1417-B806-99AD-043D-5A717637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608897" y="3478905"/>
            <a:ext cx="1224170" cy="1198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3B9CE9-8709-B7E4-4DB1-BC12F60E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20" y="2108997"/>
            <a:ext cx="1224170" cy="1224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36A848-10E3-B9B0-11FC-06BCB45418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588814" y="4823486"/>
            <a:ext cx="1244253" cy="11988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606A8E-2301-F93D-7233-AA6B3EA99DD2}"/>
              </a:ext>
            </a:extLst>
          </p:cNvPr>
          <p:cNvSpPr txBox="1"/>
          <p:nvPr/>
        </p:nvSpPr>
        <p:spPr>
          <a:xfrm>
            <a:off x="5834476" y="3774358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674B41-789D-3AB4-082E-91513025F693}"/>
              </a:ext>
            </a:extLst>
          </p:cNvPr>
          <p:cNvSpPr txBox="1"/>
          <p:nvPr/>
        </p:nvSpPr>
        <p:spPr>
          <a:xfrm>
            <a:off x="5721465" y="245947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C085E-DFD6-9917-6264-0D64CD33A671}"/>
              </a:ext>
            </a:extLst>
          </p:cNvPr>
          <p:cNvSpPr txBox="1"/>
          <p:nvPr/>
        </p:nvSpPr>
        <p:spPr>
          <a:xfrm>
            <a:off x="5909017" y="517396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5E80D1-7BF7-4976-45C7-ECB56EAA1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488998-CEE3-E5EF-52AF-B0FFF2E48FF1}"/>
              </a:ext>
            </a:extLst>
          </p:cNvPr>
          <p:cNvCxnSpPr>
            <a:cxnSpLocks/>
          </p:cNvCxnSpPr>
          <p:nvPr/>
        </p:nvCxnSpPr>
        <p:spPr bwMode="auto">
          <a:xfrm>
            <a:off x="4050520" y="2982692"/>
            <a:ext cx="1783956" cy="798733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80D8ED-4EA3-E632-0C6E-BF8EA7A48C45}"/>
              </a:ext>
            </a:extLst>
          </p:cNvPr>
          <p:cNvSpPr txBox="1"/>
          <p:nvPr/>
        </p:nvSpPr>
        <p:spPr>
          <a:xfrm rot="1442216">
            <a:off x="4328163" y="3084258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Image-to-Text</a:t>
            </a:r>
          </a:p>
        </p:txBody>
      </p:sp>
    </p:spTree>
    <p:extLst>
      <p:ext uri="{BB962C8B-B14F-4D97-AF65-F5344CB8AC3E}">
        <p14:creationId xmlns:p14="http://schemas.microsoft.com/office/powerpoint/2010/main" val="13567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756BD-342C-225D-7766-7BE7349D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637D49-60E7-7C4D-B65E-6822E3D197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24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A79636-E149-A9F1-79CF-E9C9CA44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897" y="3478905"/>
            <a:ext cx="1224170" cy="1198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F71874-0A04-6168-C865-52322C40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20" y="2108997"/>
            <a:ext cx="1224170" cy="1224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BAA3F-30E1-565B-CB32-1318208E0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814" y="4823486"/>
            <a:ext cx="1244253" cy="11988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E08275-7F2E-B034-D053-9C2CF211A3DC}"/>
              </a:ext>
            </a:extLst>
          </p:cNvPr>
          <p:cNvSpPr txBox="1"/>
          <p:nvPr/>
        </p:nvSpPr>
        <p:spPr>
          <a:xfrm>
            <a:off x="5834476" y="3774358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towards grass.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3CD60D-9718-9E4D-BE54-26290DF590A3}"/>
              </a:ext>
            </a:extLst>
          </p:cNvPr>
          <p:cNvSpPr txBox="1"/>
          <p:nvPr/>
        </p:nvSpPr>
        <p:spPr>
          <a:xfrm>
            <a:off x="5721465" y="245947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D31015-FF03-6AD8-95EC-05BF0B179549}"/>
              </a:ext>
            </a:extLst>
          </p:cNvPr>
          <p:cNvSpPr txBox="1"/>
          <p:nvPr/>
        </p:nvSpPr>
        <p:spPr>
          <a:xfrm>
            <a:off x="5909017" y="517396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>
                    <a:alpha val="40000"/>
                  </a:schemeClr>
                </a:solidFill>
              </a:rPr>
              <a:t>body of water.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0B6183-7A80-4122-84FE-66C47DF81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8BBDFC-E34E-B9B0-EDB4-E84D9F8196FB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0520" y="2982692"/>
            <a:ext cx="1783956" cy="798733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000BB6-8AFA-0B8F-8399-64797422BCDF}"/>
              </a:ext>
            </a:extLst>
          </p:cNvPr>
          <p:cNvSpPr txBox="1"/>
          <p:nvPr/>
        </p:nvSpPr>
        <p:spPr>
          <a:xfrm rot="20157784" flipH="1">
            <a:off x="4308448" y="3084258"/>
            <a:ext cx="131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Text-To-Image</a:t>
            </a:r>
          </a:p>
        </p:txBody>
      </p:sp>
    </p:spTree>
    <p:extLst>
      <p:ext uri="{BB962C8B-B14F-4D97-AF65-F5344CB8AC3E}">
        <p14:creationId xmlns:p14="http://schemas.microsoft.com/office/powerpoint/2010/main" val="144323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C1BC8-2897-E285-B9F4-11CB6D6D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3CAF82-9B6B-EA4E-1996-58409B8D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00" y="784800"/>
            <a:ext cx="6696000" cy="599115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34262-1563-4878-C6EC-6A360C21AC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03A8EA-9DE0-F691-24A5-F44800B2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00" y="784800"/>
            <a:ext cx="6695153" cy="599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861CD4-6461-336F-4F7E-26AEF3F8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000" y="784800"/>
            <a:ext cx="6696000" cy="5991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5C29BA-0F2B-2A53-4EA9-011CA3CEC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000" y="784800"/>
            <a:ext cx="6695153" cy="599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BFAB86-72BC-2769-F999-0F38E37A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000" y="784800"/>
            <a:ext cx="6696000" cy="599115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DD9A2E4-FA4C-1638-7FF2-A3322B4FC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</p:spTree>
    <p:extLst>
      <p:ext uri="{BB962C8B-B14F-4D97-AF65-F5344CB8AC3E}">
        <p14:creationId xmlns:p14="http://schemas.microsoft.com/office/powerpoint/2010/main" val="187556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4DAD6-5628-8FB9-B77B-8241B475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C578C-0DF3-2B9E-A3A5-37BAFE8C2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pic>
        <p:nvPicPr>
          <p:cNvPr id="7" name="Picture 6" descr="A collage of images of food and water&#10;&#10;Description automatically generated">
            <a:extLst>
              <a:ext uri="{FF2B5EF4-FFF2-40B4-BE49-F238E27FC236}">
                <a16:creationId xmlns:a16="http://schemas.microsoft.com/office/drawing/2014/main" id="{9F44A61B-6D68-A488-F1B8-B02E3CA50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0" y="2610512"/>
            <a:ext cx="4996024" cy="3565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D319E-D0FD-E8FE-AB2D-ABD6726960EA}"/>
              </a:ext>
            </a:extLst>
          </p:cNvPr>
          <p:cNvSpPr txBox="1"/>
          <p:nvPr/>
        </p:nvSpPr>
        <p:spPr>
          <a:xfrm rot="1162038">
            <a:off x="5588591" y="222178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8AE2EC0-BF2F-1664-F995-5C8485468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</p:spTree>
    <p:extLst>
      <p:ext uri="{BB962C8B-B14F-4D97-AF65-F5344CB8AC3E}">
        <p14:creationId xmlns:p14="http://schemas.microsoft.com/office/powerpoint/2010/main" val="980624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77A3E-0C10-A075-A6E1-94C5E3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F693A9C9-245D-A7DA-1F88-A38F917B3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3637405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5E4A6AB9-8424-8FB2-4E91-329A5E015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27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21D0F4C-CE54-EF30-C6B1-47FE75C2C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923F0D89-982C-6C9B-FBC2-E5E5F6760E14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556008554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29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009BD-00B5-7402-DC92-09B3302D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A1BBD-8F27-70A0-12B0-85B8C34AC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28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98D6E0-7D62-FA5E-C04C-A6B2E8C27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03F75F-F0DD-41F2-2D20-9629EAC5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20" y="1837155"/>
            <a:ext cx="6481364" cy="45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EA6C0-A84B-A4C3-A7EA-6214E1F74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2CD4F-2CB6-BCBE-CC78-BF6936D225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29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E7EBD-4333-84DA-AFF4-F2ACB227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449" y="155079"/>
            <a:ext cx="3214910" cy="2260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B4E6A-DE9A-E5F6-D197-CA9DCDAA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00" y="1405095"/>
            <a:ext cx="6210350" cy="5560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DFBFB-B5FC-4007-67DB-5B67F30A1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00" y="1405095"/>
            <a:ext cx="6210350" cy="5560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801CA-8911-B97E-9DFC-6AF62357D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200" y="1405094"/>
            <a:ext cx="6210350" cy="5560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62D4F-717A-8DF5-E432-A20E48865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6200" y="1405094"/>
            <a:ext cx="6210350" cy="5560605"/>
          </a:xfrm>
          <a:prstGeom prst="rect">
            <a:avLst/>
          </a:prstGeom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FE4C78E5-DB96-DB0F-17DF-62DE653A3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95448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B4978-406E-EEF5-E714-06A282C7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339012CB-079A-A266-22B1-3F92AB5C7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2124882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C32E08B1-514F-1970-93E1-EE27B287D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3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9E39FA9B-7D00-048D-165E-8BAA193EE5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7CEF52D2-60CD-D7B4-142E-2CD2E6F56475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690684710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16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CA894-21A1-A09E-34A4-ACE4CE62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61E30F-60F7-3D37-98B0-7332CF0C0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7CA599F-E49B-F3A5-9ADE-43B28BAA8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8A67E-BA14-968C-4A13-4532AF56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449" y="155079"/>
            <a:ext cx="3214910" cy="2260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B72E-CC91-9A9B-DDD3-259177F8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4CD23-98C0-E370-BDC8-7123858E7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03A14-929F-1F59-B986-312A185AD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251A4-0DEC-7EB6-D068-D1398E9CA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421" y="1438275"/>
            <a:ext cx="6916079" cy="54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9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E567-13F9-422B-3133-233B31BB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871FB8-8D41-7353-A3B4-58BB7D4F3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B66BAC-A04E-0C3D-FA92-1C4E528D0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5FBFE-FC36-6A21-6762-DCE633504130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D33053-CEC4-8512-AE99-DC84C10BB513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76A577-913F-36B1-09E9-2558A82AF2A9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BDDC6-E178-AD9A-A5B9-9E2227867C5F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37ADD-0153-B413-3625-3644D7269099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8B900F-C8A4-2201-7731-66E658F2385C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90E4A-8789-FA65-E5B2-69E523FEC268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7550A3-CAA6-991C-986E-5C4EB602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25B00-BDDC-B95A-2BD3-A727AE14C689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1487CE-536C-E68F-1F65-3BB3CE7EB256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85059-6C97-F5F8-6655-829513739C6D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F6AF31-F001-2979-33F9-3DFFAE48E9F8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2FAAD0-DA16-A574-33E0-4B6371940EE8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8197-D08C-27EE-C468-7629A6740B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6A4ED3-A763-A09A-A6C9-6243B833658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E08E3B-AD30-03D3-6D0D-BA2B9F63EA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C26CB9-C69A-878C-EFFE-AD1018CB41C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9F4E9-F900-47F3-7A32-2264187DC5A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1B61E1-C2A2-05AB-2FE2-B5DC01193BA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F02581-208D-ABFB-69BE-78F34EAA5EF6}"/>
              </a:ext>
            </a:extLst>
          </p:cNvPr>
          <p:cNvSpPr txBox="1"/>
          <p:nvPr/>
        </p:nvSpPr>
        <p:spPr>
          <a:xfrm>
            <a:off x="3239773" y="1557246"/>
            <a:ext cx="3781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Contrastive Loss &amp; Knowledge Distillation</a:t>
            </a:r>
          </a:p>
        </p:txBody>
      </p:sp>
    </p:spTree>
    <p:extLst>
      <p:ext uri="{BB962C8B-B14F-4D97-AF65-F5344CB8AC3E}">
        <p14:creationId xmlns:p14="http://schemas.microsoft.com/office/powerpoint/2010/main" val="1391065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05300-4CB5-01D7-7531-2E0BB373B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A28EF5-A1CE-74AB-2248-6A6CDF880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C9AF1B3-D1E6-3F4E-0751-B8B66A90B1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68552-6E4A-06F7-3739-CEA41429A055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CB1830-49D7-C714-DDF8-4CC132807F61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4EEFE6-6914-7F12-2F7A-27F981C846A9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BEABE-AE74-B237-5BC3-CE36F96DDC8E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2D27C-0F3F-5BF1-8A13-9F07ECF6F267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7BD6F4-F6F5-9BF3-6801-B393B29B9D0B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57C8F-DECB-B5EE-6C14-DD81B56AE8D9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6ABAC6-BCC5-8362-5B91-7E5984F1B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4B6D0-61C2-FEBD-A16C-C96D91AE69CF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4D104D-1475-D680-B483-A890E43BEB8D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05643F-A5C2-1542-73A2-C80FD8514829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4BE28C-B3E7-E097-B290-13D0C7E3F8A2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4E4086-8575-D801-1FF0-E2582510D7B2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C0E050-DF10-5BF8-175F-5C3E4E3A5F1D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0AFF97-8B6F-1245-D7FA-58116769DFCE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86A142-D5E6-DF60-A20D-B31AE23131A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D10AFE-0E4F-C5D8-D7F2-6EFD94303D0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5411D9-8A43-5585-9929-E7DDE07996D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2C167-FB2E-4319-05C3-49F8161C5E3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F1FE09E-B98B-DC23-5EF8-EBC798C98B5A}"/>
              </a:ext>
            </a:extLst>
          </p:cNvPr>
          <p:cNvSpPr txBox="1"/>
          <p:nvPr/>
        </p:nvSpPr>
        <p:spPr>
          <a:xfrm>
            <a:off x="3239773" y="1557246"/>
            <a:ext cx="3781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Contrastive Loss &amp; Knowledge Distillation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C5B301C-AE4A-5CD7-346C-FA9EB4ECB9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9080F2-8212-77C5-0A86-A682DC0DB620}"/>
              </a:ext>
            </a:extLst>
          </p:cNvPr>
          <p:cNvSpPr txBox="1"/>
          <p:nvPr/>
        </p:nvSpPr>
        <p:spPr>
          <a:xfrm>
            <a:off x="695582" y="3473647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D7920-D65D-C379-973B-79145BBD86D8}"/>
              </a:ext>
            </a:extLst>
          </p:cNvPr>
          <p:cNvSpPr txBox="1"/>
          <p:nvPr/>
        </p:nvSpPr>
        <p:spPr>
          <a:xfrm>
            <a:off x="6663989" y="3473647"/>
            <a:ext cx="2622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735F-6694-11A3-A578-16C25D995FDF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10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3C8D-873C-73A5-FCC2-D5677577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949D8E-3740-F543-2A32-56C494E0D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25892F0-DB13-4DDD-1998-B354640D9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D83AE-E2A6-50A2-9873-DEAEED5E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432" r="50000" b="33288"/>
          <a:stretch/>
        </p:blipFill>
        <p:spPr>
          <a:xfrm>
            <a:off x="1625838" y="2557254"/>
            <a:ext cx="6954250" cy="2448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2BA24B-6779-6020-8AE8-CD2B731D26E4}"/>
              </a:ext>
            </a:extLst>
          </p:cNvPr>
          <p:cNvSpPr txBox="1"/>
          <p:nvPr/>
        </p:nvSpPr>
        <p:spPr>
          <a:xfrm rot="882338">
            <a:off x="6974003" y="322501"/>
            <a:ext cx="231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Question Answering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2521F-12F9-CA05-A42A-535F69946730}"/>
              </a:ext>
            </a:extLst>
          </p:cNvPr>
          <p:cNvSpPr txBox="1"/>
          <p:nvPr/>
        </p:nvSpPr>
        <p:spPr>
          <a:xfrm rot="20541298">
            <a:off x="5112271" y="49928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Captioning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B58F0-9C9A-AB91-F5A8-41A753AD963B}"/>
              </a:ext>
            </a:extLst>
          </p:cNvPr>
          <p:cNvSpPr txBox="1"/>
          <p:nvPr/>
        </p:nvSpPr>
        <p:spPr>
          <a:xfrm rot="431189">
            <a:off x="6440331" y="847973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Text-to-Image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9F2EA-32E5-8DA2-173B-B715F822EF8D}"/>
              </a:ext>
            </a:extLst>
          </p:cNvPr>
          <p:cNvSpPr txBox="1"/>
          <p:nvPr/>
        </p:nvSpPr>
        <p:spPr>
          <a:xfrm rot="20541943">
            <a:off x="8115847" y="1120783"/>
            <a:ext cx="15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03332-4891-B850-602C-73E1467EFE45}"/>
              </a:ext>
            </a:extLst>
          </p:cNvPr>
          <p:cNvSpPr/>
          <p:nvPr/>
        </p:nvSpPr>
        <p:spPr bwMode="auto">
          <a:xfrm>
            <a:off x="7731840" y="4501525"/>
            <a:ext cx="1172011" cy="7921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4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9FED4-4640-78BA-5C3A-E018700AA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419B1884-02FE-433F-0AB7-8B519CEC6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4069152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2AAA509B-7D23-E2E9-99BB-7C7E093DF6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34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15CBBE9D-0D45-6994-ECFE-6415F26B77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52F126F5-117A-E5F0-4C86-A9F613A331A4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899998087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07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BDBCE-5F01-4E2D-9C00-02480C71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C9FF5D-0FF6-65EA-6F9E-52AA3B8C8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35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D1DB0EE3-693B-A32E-A183-66EB391F1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42A112-203A-4618-B605-0FDC3BE75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57137"/>
              </p:ext>
            </p:extLst>
          </p:nvPr>
        </p:nvGraphicFramePr>
        <p:xfrm>
          <a:off x="2466300" y="2341225"/>
          <a:ext cx="5760800" cy="3136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398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425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3EDB-B3E8-A985-2A50-A916AE7E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1B122-DC7A-C0B9-F97A-581C6FD35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36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4FCC47-1FB9-0ADF-0A81-84581F761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152637"/>
              </p:ext>
            </p:extLst>
          </p:nvPr>
        </p:nvGraphicFramePr>
        <p:xfrm>
          <a:off x="1098110" y="2394728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Fulfilled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End-to-end</a:t>
                      </a:r>
                    </a:p>
                    <a:p>
                      <a:pPr algn="ctr"/>
                      <a:r>
                        <a:rPr lang="en-US" sz="1200" dirty="0"/>
                        <a:t>Self-supervised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All pretrained components 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Smaller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Less than </a:t>
                      </a:r>
                      <a:r>
                        <a:rPr lang="en-US" sz="1200" b="1" dirty="0"/>
                        <a:t>half the size</a:t>
                      </a:r>
                    </a:p>
                    <a:p>
                      <a:pPr algn="ctr"/>
                      <a:r>
                        <a:rPr lang="en-US" sz="1200" dirty="0"/>
                        <a:t>to which we compare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Cheaper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Training costs $15,</a:t>
                      </a:r>
                    </a:p>
                    <a:p>
                      <a:pPr algn="ctr"/>
                      <a:r>
                        <a:rPr lang="en-US" sz="1200" dirty="0"/>
                        <a:t>&lt; $20 with finetuning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Competitive in</a:t>
                      </a:r>
                    </a:p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✅/❌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 some metrics,</a:t>
                      </a:r>
                    </a:p>
                    <a:p>
                      <a:pPr algn="ctr"/>
                      <a:r>
                        <a:rPr lang="en-US" sz="1200" dirty="0"/>
                        <a:t>fairness of comparison debatable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9637E9-4A82-7CAE-CDEF-D338B7C54F88}"/>
              </a:ext>
            </a:extLst>
          </p:cNvPr>
          <p:cNvSpPr txBox="1"/>
          <p:nvPr/>
        </p:nvSpPr>
        <p:spPr>
          <a:xfrm>
            <a:off x="7678600" y="3349365"/>
            <a:ext cx="2452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99.84% </a:t>
            </a:r>
            <a:r>
              <a:rPr lang="en-US" dirty="0">
                <a:solidFill>
                  <a:schemeClr val="tx1"/>
                </a:solidFill>
              </a:rPr>
              <a:t>cheaper than </a:t>
            </a:r>
            <a:r>
              <a:rPr lang="en-US" dirty="0" err="1">
                <a:solidFill>
                  <a:schemeClr val="tx1"/>
                </a:solidFill>
              </a:rPr>
              <a:t>VLMo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r>
              <a:rPr lang="en-US" b="1" dirty="0">
                <a:solidFill>
                  <a:schemeClr val="tx1"/>
                </a:solidFill>
              </a:rPr>
              <a:t>99.98% </a:t>
            </a:r>
            <a:r>
              <a:rPr lang="en-US" dirty="0">
                <a:solidFill>
                  <a:schemeClr val="tx1"/>
                </a:solidFill>
              </a:rPr>
              <a:t>cheaper than CLIP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D982D-4AEE-C716-4828-3FCE90FC2BD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26850" y="3690794"/>
            <a:ext cx="1251750" cy="432060"/>
          </a:xfrm>
          <a:prstGeom prst="line">
            <a:avLst/>
          </a:prstGeom>
          <a:ln w="12700"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3326C3-228B-2551-5B2A-F288FAD97719}"/>
              </a:ext>
            </a:extLst>
          </p:cNvPr>
          <p:cNvSpPr/>
          <p:nvPr/>
        </p:nvSpPr>
        <p:spPr bwMode="auto">
          <a:xfrm>
            <a:off x="3330420" y="2701275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AEB9-3DB9-EECA-0063-90889C25EBAC}"/>
              </a:ext>
            </a:extLst>
          </p:cNvPr>
          <p:cNvSpPr/>
          <p:nvPr/>
        </p:nvSpPr>
        <p:spPr bwMode="auto">
          <a:xfrm>
            <a:off x="4482580" y="2701275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C4316E-40EB-FFDD-DD3A-6C0FA2158A95}"/>
              </a:ext>
            </a:extLst>
          </p:cNvPr>
          <p:cNvSpPr/>
          <p:nvPr/>
        </p:nvSpPr>
        <p:spPr bwMode="auto">
          <a:xfrm>
            <a:off x="3330420" y="3294739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869AF8-1E96-AA83-E1CE-FDCABD1D8367}"/>
              </a:ext>
            </a:extLst>
          </p:cNvPr>
          <p:cNvSpPr/>
          <p:nvPr/>
        </p:nvSpPr>
        <p:spPr bwMode="auto">
          <a:xfrm>
            <a:off x="4482580" y="3294739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4C77B-BB5A-7814-EEA3-43624CB30FBE}"/>
              </a:ext>
            </a:extLst>
          </p:cNvPr>
          <p:cNvSpPr/>
          <p:nvPr/>
        </p:nvSpPr>
        <p:spPr bwMode="auto">
          <a:xfrm>
            <a:off x="3330420" y="3960213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973765-7614-E0E9-8A23-C62FEEA7C7B9}"/>
              </a:ext>
            </a:extLst>
          </p:cNvPr>
          <p:cNvSpPr/>
          <p:nvPr/>
        </p:nvSpPr>
        <p:spPr bwMode="auto">
          <a:xfrm>
            <a:off x="4482580" y="3960213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9538FA-BC8D-7E95-757D-7FA9C4884818}"/>
              </a:ext>
            </a:extLst>
          </p:cNvPr>
          <p:cNvSpPr/>
          <p:nvPr/>
        </p:nvSpPr>
        <p:spPr bwMode="auto">
          <a:xfrm>
            <a:off x="3390528" y="4600829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B1052-1938-9B60-B31E-76FADBEF368A}"/>
              </a:ext>
            </a:extLst>
          </p:cNvPr>
          <p:cNvSpPr/>
          <p:nvPr/>
        </p:nvSpPr>
        <p:spPr bwMode="auto">
          <a:xfrm>
            <a:off x="4542688" y="4600829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8D7DC92-55F3-1418-599D-6B3246512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46B93-4F53-C8E3-718C-370E33168921}"/>
              </a:ext>
            </a:extLst>
          </p:cNvPr>
          <p:cNvSpPr txBox="1"/>
          <p:nvPr/>
        </p:nvSpPr>
        <p:spPr>
          <a:xfrm>
            <a:off x="879551" y="5731062"/>
            <a:ext cx="757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Main issues: Very restricted in multimodal tasks, poor performance on unimodal tasks.</a:t>
            </a:r>
          </a:p>
        </p:txBody>
      </p:sp>
    </p:spTree>
    <p:extLst>
      <p:ext uri="{BB962C8B-B14F-4D97-AF65-F5344CB8AC3E}">
        <p14:creationId xmlns:p14="http://schemas.microsoft.com/office/powerpoint/2010/main" val="36449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7C825A45-7494-4182-9A4A-AB4F72FEBB3C}" type="slidenum">
              <a:rPr lang="de-DE"/>
              <a:pPr/>
              <a:t>37</a:t>
            </a:fld>
            <a:endParaRPr lang="de-DE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>
          <a:xfrm>
            <a:off x="522288" y="2111375"/>
            <a:ext cx="9648825" cy="949325"/>
          </a:xfrm>
        </p:spPr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Thank you for your attention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9308E-87DC-7BBA-2705-98E60A818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10C64F-BB46-4DBF-2C92-53CFF27D4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38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34889636-14A3-F753-AD23-CEC7ACCD2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8B4F3E7-8337-934B-AD11-F699D875E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T.-Y. Lin et al., “Microsoft COCO: Common Objects in Context,” in Computer Vision – ECCV 2014, D. Fleet, T. </a:t>
            </a:r>
            <a:r>
              <a:rPr lang="en-US" sz="1200" kern="0" dirty="0" err="1"/>
              <a:t>Pajdla</a:t>
            </a:r>
            <a:r>
              <a:rPr lang="en-US" sz="1200" kern="0" dirty="0"/>
              <a:t>, B. Schiele, and T. </a:t>
            </a:r>
            <a:r>
              <a:rPr lang="en-US" sz="1200" kern="0" dirty="0" err="1"/>
              <a:t>Tuytelaars</a:t>
            </a:r>
            <a:r>
              <a:rPr lang="en-US" sz="1200" kern="0" dirty="0"/>
              <a:t>, Eds., 2014, pp. 740–755.</a:t>
            </a:r>
          </a:p>
          <a:p>
            <a:pPr lvl="1"/>
            <a:r>
              <a:rPr lang="en-US" sz="1200" kern="0" dirty="0"/>
              <a:t>J. Yu, Z. Wang, V. Vasudevan, L. Yeung, M. </a:t>
            </a:r>
            <a:r>
              <a:rPr lang="en-US" sz="1200" kern="0" dirty="0" err="1"/>
              <a:t>Seyedhosseini</a:t>
            </a:r>
            <a:r>
              <a:rPr lang="en-US" sz="1200" kern="0" dirty="0"/>
              <a:t>, and Y. Wu, “</a:t>
            </a:r>
            <a:r>
              <a:rPr lang="en-US" sz="1200" kern="0" dirty="0" err="1"/>
              <a:t>CoCa</a:t>
            </a:r>
            <a:r>
              <a:rPr lang="en-US" sz="1200" kern="0" dirty="0"/>
              <a:t>: Contrastive Captioners are Image-Text Foundation Models,” Transactions on Machine Learning Research, 2022, [Online]. Available: </a:t>
            </a:r>
            <a:r>
              <a:rPr lang="en-US" sz="1200" kern="0" dirty="0">
                <a:hlinkClick r:id="rId3"/>
              </a:rPr>
              <a:t>https://openreview.net/forum?id=Ee277P3AYC</a:t>
            </a:r>
            <a:endParaRPr lang="en-US" sz="1200" kern="0" dirty="0"/>
          </a:p>
          <a:p>
            <a:pPr lvl="1"/>
            <a:r>
              <a:rPr lang="en-US" sz="1200" kern="0" dirty="0"/>
              <a:t>A. Radford et al., “Learning Transferable Visual Models From Natural Language Supervision,” in Proceedings of the 38th International Conference on Machine Learning, M. </a:t>
            </a:r>
            <a:r>
              <a:rPr lang="en-US" sz="1200" kern="0" dirty="0" err="1"/>
              <a:t>Meila</a:t>
            </a:r>
            <a:r>
              <a:rPr lang="en-US" sz="1200" kern="0" dirty="0"/>
              <a:t> and T. Zhang, Eds., 2021, pp. 8748–8763.</a:t>
            </a:r>
          </a:p>
          <a:p>
            <a:pPr lvl="1"/>
            <a:r>
              <a:rPr lang="en-US" sz="1200" kern="0" dirty="0"/>
              <a:t>H. Bao et al., “</a:t>
            </a:r>
            <a:r>
              <a:rPr lang="en-US" sz="1200" kern="0" dirty="0" err="1"/>
              <a:t>VLMo</a:t>
            </a:r>
            <a:r>
              <a:rPr lang="en-US" sz="1200" kern="0" dirty="0"/>
              <a:t>: Uniﬁed Vision-Language Pre-Training with Mixture-of-Modality-Experts,” in Advances in Neural Information Processing Systems, S. </a:t>
            </a:r>
            <a:r>
              <a:rPr lang="en-US" sz="1200" kern="0" dirty="0" err="1"/>
              <a:t>Koyejo</a:t>
            </a:r>
            <a:r>
              <a:rPr lang="en-US" sz="1200" kern="0" dirty="0"/>
              <a:t>, S. Mohamed, A. Agarwal, D. Belgrave, K. Cho, and A. Oh, Eds., Curran Associates, Inc., 2022, pp. 32897–32912.</a:t>
            </a:r>
          </a:p>
          <a:p>
            <a:pPr lvl="1"/>
            <a:r>
              <a:rPr lang="en-US" sz="1200" kern="0" dirty="0"/>
              <a:t>W. Wang et al., “Image as a Foreign Language: BEIT Pretraining for Vision and Vision-Language Tasks,” in IEEE/CVF Conference on Computer Vision and Pattern Recognition, 2023, pp. 19175–19186.</a:t>
            </a:r>
          </a:p>
          <a:p>
            <a:pPr lvl="1"/>
            <a:r>
              <a:rPr lang="en-US" sz="1200" kern="0" dirty="0"/>
              <a:t>A. Singh et al., “FLAVA: A Foundational Language And Vision Alignment Model,” in IEEE/CVF Conference on Computer Vision and Pattern Recognition, 2021, pp. 15617–15629.</a:t>
            </a:r>
          </a:p>
          <a:p>
            <a:pPr lvl="1"/>
            <a:r>
              <a:rPr lang="en-US" sz="1200" kern="0" dirty="0"/>
              <a:t>Y. </a:t>
            </a:r>
            <a:r>
              <a:rPr lang="en-US" sz="1200" kern="0" dirty="0" err="1"/>
              <a:t>Aytar</a:t>
            </a:r>
            <a:r>
              <a:rPr lang="en-US" sz="1200" kern="0" dirty="0"/>
              <a:t>, C. </a:t>
            </a:r>
            <a:r>
              <a:rPr lang="en-US" sz="1200" kern="0" dirty="0" err="1"/>
              <a:t>Vondrick</a:t>
            </a:r>
            <a:r>
              <a:rPr lang="en-US" sz="1200" kern="0" dirty="0"/>
              <a:t>, and A. Torralba, “See, Hear, and Read: Deep Aligned Representations,” </a:t>
            </a:r>
            <a:r>
              <a:rPr lang="en-US" sz="1200" kern="0" dirty="0" err="1"/>
              <a:t>CoRR</a:t>
            </a:r>
            <a:r>
              <a:rPr lang="en-US" sz="1200" kern="0" dirty="0"/>
              <a:t>, 2017, [Online]. Available: </a:t>
            </a:r>
            <a:r>
              <a:rPr lang="en-US" sz="1200" kern="0" dirty="0">
                <a:hlinkClick r:id="rId4"/>
              </a:rPr>
              <a:t>http://arxiv.org/abs/1706.00932</a:t>
            </a:r>
            <a:endParaRPr lang="en-US" sz="1200" kern="0" dirty="0"/>
          </a:p>
          <a:p>
            <a:pPr lvl="1"/>
            <a:r>
              <a:rPr lang="en-US" sz="1200" kern="0" dirty="0"/>
              <a:t>A. Suhr, S. Zhou, A. Zhang, I. Zhang, H. Bai, and Y. Artzi, “A Corpus for Reasoning about Natural Language Grounded in Photographs,” in Proceedings of the 57</a:t>
            </a:r>
            <a:r>
              <a:rPr lang="en-US" sz="1200" kern="0" baseline="30000" dirty="0"/>
              <a:t>th</a:t>
            </a:r>
            <a:r>
              <a:rPr lang="en-US" sz="1200" kern="0" dirty="0"/>
              <a:t> Annual Meeting of the Association for Computational Linguistics, A. Korhonen, D. </a:t>
            </a:r>
            <a:r>
              <a:rPr lang="en-US" sz="1200" kern="0" dirty="0" err="1"/>
              <a:t>Traum</a:t>
            </a:r>
            <a:r>
              <a:rPr lang="en-US" sz="1200" kern="0" dirty="0"/>
              <a:t>, and L. </a:t>
            </a:r>
            <a:r>
              <a:rPr lang="en-US" sz="1200" kern="0" dirty="0" err="1"/>
              <a:t>Màrquez</a:t>
            </a:r>
            <a:r>
              <a:rPr lang="en-US" sz="1200" kern="0" dirty="0"/>
              <a:t>, Eds., Florence, Italy: Association for Computational Linguistics, Jul. 2019, pp. 6418–6428.</a:t>
            </a:r>
          </a:p>
          <a:p>
            <a:pPr lvl="1"/>
            <a:endParaRPr 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328831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17C9-F35B-1658-FBE3-3FB9E4E8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D676DD-FF4C-C9E6-210D-F11548062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39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8467D916-8EC8-B736-EF58-27CEB52FD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030C4E6-DA07-1847-5229-9D125CF51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Z. Peng, L. Dong, H. Bao, Q. Ye, and F. Wei, “</a:t>
            </a:r>
            <a:r>
              <a:rPr lang="en-US" sz="1200" kern="0" dirty="0" err="1"/>
              <a:t>BEiT</a:t>
            </a:r>
            <a:r>
              <a:rPr lang="en-US" sz="1200" kern="0" dirty="0"/>
              <a:t> v2: Masked Image Modeling with Vector-Quantized Visual Tokenizers,” </a:t>
            </a:r>
            <a:r>
              <a:rPr lang="en-US" sz="1200" kern="0" dirty="0" err="1"/>
              <a:t>CoRR</a:t>
            </a:r>
            <a:r>
              <a:rPr lang="en-US" sz="1200" kern="0" dirty="0"/>
              <a:t>, 2022, [Online]. Available: </a:t>
            </a:r>
            <a:r>
              <a:rPr lang="en-US" sz="1200" kern="0" dirty="0">
                <a:hlinkClick r:id="rId3"/>
              </a:rPr>
              <a:t>https://arxiv.org/abs/2208.06366</a:t>
            </a:r>
            <a:endParaRPr lang="en-US" sz="1200" kern="0" dirty="0"/>
          </a:p>
          <a:p>
            <a:pPr lvl="1"/>
            <a:r>
              <a:rPr lang="en-US" sz="1200" kern="0" dirty="0"/>
              <a:t>J. Devlin, M.-W. Chang, K. Lee, and K. Toutanova, “BERT: Pre-training of Deep Bidirectional Transformers for Language Understanding,” in Proceedings of the 2019 Conference of the North American Chapter of the Association for Computational Linguistics: Human Language Technologies, J. Burstein, C. Doran, and T. Solorio, Eds., Jun. 2019, pp. 4171–4186.</a:t>
            </a:r>
          </a:p>
          <a:p>
            <a:pPr lvl="1"/>
            <a:r>
              <a:rPr lang="en-US" sz="1200" kern="0" dirty="0"/>
              <a:t>J. Gou, B. Yu, S. J. Maybank, and D. Tao, “Knowledge Distillation: A Survey,” International Journal of Computer Vision, vol. 129, no. 6, pp. 1789–1819, Jun. 2021.</a:t>
            </a:r>
          </a:p>
        </p:txBody>
      </p:sp>
    </p:spTree>
    <p:extLst>
      <p:ext uri="{BB962C8B-B14F-4D97-AF65-F5344CB8AC3E}">
        <p14:creationId xmlns:p14="http://schemas.microsoft.com/office/powerpoint/2010/main" val="195793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334C-E840-58A4-5707-39A48D34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2C9E2-55CC-3345-D31B-DA3E8A294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B758742-8DA7-6F58-EB9B-6C92BB3F7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1D46A-E794-DB3A-5865-10BACB4E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C5B6E4-2251-7E10-F63B-19D0C033437F}"/>
              </a:ext>
            </a:extLst>
          </p:cNvPr>
          <p:cNvSpPr/>
          <p:nvPr/>
        </p:nvSpPr>
        <p:spPr bwMode="auto">
          <a:xfrm>
            <a:off x="3360516" y="2342971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84E5A-D17C-22E3-78C1-474265644F29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/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30B56-6762-D203-1212-0DA70F203165}"/>
              </a:ext>
            </a:extLst>
          </p:cNvPr>
          <p:cNvCxnSpPr/>
          <p:nvPr/>
        </p:nvCxnSpPr>
        <p:spPr bwMode="auto">
          <a:xfrm>
            <a:off x="246630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37A2A1-D8E8-CB9E-AB50-72B12552DAB5}"/>
              </a:ext>
            </a:extLst>
          </p:cNvPr>
          <p:cNvCxnSpPr/>
          <p:nvPr/>
        </p:nvCxnSpPr>
        <p:spPr bwMode="auto">
          <a:xfrm>
            <a:off x="520268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9C4247-FCAC-4CDB-43ED-8EF799309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2196590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1BDF5D-47BC-428A-E89E-6DB165FF085D}"/>
              </a:ext>
            </a:extLst>
          </p:cNvPr>
          <p:cNvSpPr txBox="1"/>
          <p:nvPr/>
        </p:nvSpPr>
        <p:spPr>
          <a:xfrm>
            <a:off x="7218960" y="198565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Classification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B728D0-E77D-B83D-A9B8-9482651C355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2742238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90AFE5-3A55-5B2F-134B-6CECB8DCFE1A}"/>
              </a:ext>
            </a:extLst>
          </p:cNvPr>
          <p:cNvSpPr txBox="1"/>
          <p:nvPr/>
        </p:nvSpPr>
        <p:spPr>
          <a:xfrm>
            <a:off x="7218960" y="321171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Retrieval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7E6941-74DD-16E8-7412-ED78A4BCFBB6}"/>
              </a:ext>
            </a:extLst>
          </p:cNvPr>
          <p:cNvCxnSpPr/>
          <p:nvPr/>
        </p:nvCxnSpPr>
        <p:spPr bwMode="auto">
          <a:xfrm>
            <a:off x="717895" y="3997455"/>
            <a:ext cx="8605041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ECCC32-21DA-4259-8FED-2E73EC38686E}"/>
              </a:ext>
            </a:extLst>
          </p:cNvPr>
          <p:cNvSpPr/>
          <p:nvPr/>
        </p:nvSpPr>
        <p:spPr bwMode="auto">
          <a:xfrm>
            <a:off x="3360516" y="497841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AB7CFA-D0B5-3A14-6DC4-921E9D686D03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/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30E24-696E-26B5-45C1-DF55CCAF0101}"/>
              </a:ext>
            </a:extLst>
          </p:cNvPr>
          <p:cNvCxnSpPr/>
          <p:nvPr/>
        </p:nvCxnSpPr>
        <p:spPr bwMode="auto">
          <a:xfrm>
            <a:off x="246630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4EF203-3AC9-6E9D-6B55-5F6119293A6C}"/>
              </a:ext>
            </a:extLst>
          </p:cNvPr>
          <p:cNvCxnSpPr/>
          <p:nvPr/>
        </p:nvCxnSpPr>
        <p:spPr bwMode="auto">
          <a:xfrm>
            <a:off x="520268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680803-5F80-63B9-089B-0A8409C6B9FA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4832029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41E58-367E-0AF9-967E-A45CE3956400}"/>
              </a:ext>
            </a:extLst>
          </p:cNvPr>
          <p:cNvSpPr txBox="1"/>
          <p:nvPr/>
        </p:nvSpPr>
        <p:spPr>
          <a:xfrm>
            <a:off x="7263174" y="4621096"/>
            <a:ext cx="169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Sentiment Analysis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8824B6-4418-D51C-8654-5E59272EE0A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677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14693D-6824-F57F-0BDB-8257EB14E8F8}"/>
              </a:ext>
            </a:extLst>
          </p:cNvPr>
          <p:cNvSpPr txBox="1"/>
          <p:nvPr/>
        </p:nvSpPr>
        <p:spPr>
          <a:xfrm>
            <a:off x="7263174" y="5849219"/>
            <a:ext cx="1062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Translation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312E15-254F-EE26-6542-4A3924DC84E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397"/>
            <a:ext cx="837720" cy="0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B56266-96D7-9E90-7A84-5428F66BA692}"/>
              </a:ext>
            </a:extLst>
          </p:cNvPr>
          <p:cNvSpPr txBox="1"/>
          <p:nvPr/>
        </p:nvSpPr>
        <p:spPr>
          <a:xfrm>
            <a:off x="7263174" y="5223508"/>
            <a:ext cx="2015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Conditional Generation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B2D197-ED4A-F1BF-4D10-1D7D4CAFAC2F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</p:spTree>
    <p:extLst>
      <p:ext uri="{BB962C8B-B14F-4D97-AF65-F5344CB8AC3E}">
        <p14:creationId xmlns:p14="http://schemas.microsoft.com/office/powerpoint/2010/main" val="1209742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E491-9BA0-1881-AFE5-C03451A4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9E5DF1F-0690-E444-D83D-09F69AD91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b="0" i="1" dirty="0"/>
              <a:t>Vision-Language Landscape</a:t>
            </a:r>
          </a:p>
        </p:txBody>
      </p:sp>
      <p:pic>
        <p:nvPicPr>
          <p:cNvPr id="6" name="Picture 5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E665CFF-A547-1A01-6B8C-C3972D115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66" y="2138363"/>
            <a:ext cx="5566506" cy="4522787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19EF1-5614-E43F-5A63-34E07CCFC4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161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1AC2-D601-F411-7599-07CF1BB5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5F161B-00FC-9D33-94AA-129A902CB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41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20192-CE04-7CC8-7230-97F275B0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79771"/>
              </p:ext>
            </p:extLst>
          </p:nvPr>
        </p:nvGraphicFramePr>
        <p:xfrm>
          <a:off x="1890220" y="2485245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Bachelor 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Master’s thesis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&lt;11M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 (202M)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&gt;3.3M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Available ready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Complex collection/scraping and preprocessing from various 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635</a:t>
                      </a:r>
                      <a:r>
                        <a:rPr lang="en-US" sz="1200" baseline="30000" dirty="0"/>
                        <a:t>th</a:t>
                      </a:r>
                      <a:r>
                        <a:rPr lang="en-US" sz="1200" dirty="0"/>
                        <a:t> place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Beating papers from Meta and OpenAI in some benchmarks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28" name="Rectangle 2">
            <a:extLst>
              <a:ext uri="{FF2B5EF4-FFF2-40B4-BE49-F238E27FC236}">
                <a16:creationId xmlns:a16="http://schemas.microsoft.com/office/drawing/2014/main" id="{3267B275-C4E9-0DEA-E835-0A49AEC2E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Bachelor vs. </a:t>
            </a:r>
            <a:r>
              <a:rPr lang="de-DE" sz="2400" b="0" i="1" dirty="0" err="1"/>
              <a:t>Master‘s</a:t>
            </a:r>
            <a:r>
              <a:rPr lang="de-DE" sz="2400" b="0" i="1" dirty="0"/>
              <a:t> </a:t>
            </a:r>
            <a:r>
              <a:rPr lang="de-DE" sz="2400" b="0" i="1" dirty="0" err="1"/>
              <a:t>thesis</a:t>
            </a:r>
            <a:endParaRPr lang="de-DE" sz="2400" b="0" i="1" dirty="0"/>
          </a:p>
        </p:txBody>
      </p:sp>
    </p:spTree>
    <p:extLst>
      <p:ext uri="{BB962C8B-B14F-4D97-AF65-F5344CB8AC3E}">
        <p14:creationId xmlns:p14="http://schemas.microsoft.com/office/powerpoint/2010/main" val="2537617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1315F-B788-2A4F-E93C-E9886AFB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32D141-C97E-4B4D-6F69-BE9D955BF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9706C2E-4B84-2008-14C1-599EA0314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B066C-9492-7A81-24FB-602B9469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18B20-F4C8-4903-ECB4-903E88210B9C}"/>
              </a:ext>
            </a:extLst>
          </p:cNvPr>
          <p:cNvSpPr txBox="1"/>
          <p:nvPr/>
        </p:nvSpPr>
        <p:spPr>
          <a:xfrm>
            <a:off x="2622235" y="6426645"/>
            <a:ext cx="544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Find suitable image-text pair in a set of images and texts</a:t>
            </a:r>
          </a:p>
          <a:p>
            <a:r>
              <a:rPr lang="en-US" b="1" dirty="0">
                <a:solidFill>
                  <a:schemeClr val="tx1"/>
                </a:solidFill>
              </a:rPr>
              <a:t>=&gt; Ensures </a:t>
            </a:r>
            <a:r>
              <a:rPr lang="en-US" b="1" i="1" dirty="0">
                <a:solidFill>
                  <a:schemeClr val="tx1"/>
                </a:solidFill>
              </a:rPr>
              <a:t>alignment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82F0636-BB2E-2852-E823-C26A004BF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810070" y="1979211"/>
            <a:ext cx="8499022" cy="4186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B080EB-F9D7-581C-7458-67D0E047448E}"/>
              </a:ext>
            </a:extLst>
          </p:cNvPr>
          <p:cNvSpPr/>
          <p:nvPr/>
        </p:nvSpPr>
        <p:spPr bwMode="auto">
          <a:xfrm>
            <a:off x="522288" y="4072617"/>
            <a:ext cx="791852" cy="20934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AE054-9D46-2DC7-771E-29D633722152}"/>
                  </a:ext>
                </a:extLst>
              </p:cNvPr>
              <p:cNvSpPr txBox="1"/>
              <p:nvPr/>
            </p:nvSpPr>
            <p:spPr>
              <a:xfrm>
                <a:off x="996764" y="4285495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CB76BC-484E-D31F-DDED-DF9E4ECC5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4" y="4285495"/>
                <a:ext cx="4362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915527-AE9A-3A0A-70BD-A60AD78ED879}"/>
                  </a:ext>
                </a:extLst>
              </p:cNvPr>
              <p:cNvSpPr txBox="1"/>
              <p:nvPr/>
            </p:nvSpPr>
            <p:spPr>
              <a:xfrm>
                <a:off x="996763" y="4934654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44B7B0-A371-209B-1DCC-554EA88F5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3" y="4934654"/>
                <a:ext cx="4362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41DA4-BA12-03E3-69E1-1299483F5F6F}"/>
                  </a:ext>
                </a:extLst>
              </p:cNvPr>
              <p:cNvSpPr txBox="1"/>
              <p:nvPr/>
            </p:nvSpPr>
            <p:spPr>
              <a:xfrm>
                <a:off x="996763" y="5626469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5B836A-7727-4AB0-ADF1-D5E03C5AD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3" y="5626469"/>
                <a:ext cx="4362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02889-B4FC-CBA2-0B28-14D0630E667B}"/>
                  </a:ext>
                </a:extLst>
              </p:cNvPr>
              <p:cNvSpPr txBox="1"/>
              <p:nvPr/>
            </p:nvSpPr>
            <p:spPr>
              <a:xfrm>
                <a:off x="3739290" y="1618942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B4F5D5-2913-0D0A-06D7-D04D74F27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290" y="1618942"/>
                <a:ext cx="483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190062-FAF4-09FF-A402-0A79B9FBE9F8}"/>
                  </a:ext>
                </a:extLst>
              </p:cNvPr>
              <p:cNvSpPr txBox="1"/>
              <p:nvPr/>
            </p:nvSpPr>
            <p:spPr>
              <a:xfrm>
                <a:off x="4411968" y="1618942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0AE947-F6A9-3728-C3CA-2E5125876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968" y="1618942"/>
                <a:ext cx="483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7DE504-AC5B-C3CA-FA26-3F2A3976EC92}"/>
                  </a:ext>
                </a:extLst>
              </p:cNvPr>
              <p:cNvSpPr txBox="1"/>
              <p:nvPr/>
            </p:nvSpPr>
            <p:spPr>
              <a:xfrm>
                <a:off x="5084646" y="1615359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498469-86D7-4253-27C0-6F2525FA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46" y="1615359"/>
                <a:ext cx="483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458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FB1B1-58BF-3FE5-3BE0-5D03D16C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B368B6-8009-A42B-AB5C-F1956486D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4DD2701-14F5-8CA4-317F-2EBCC65BD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06DED2-FEC9-63C3-E8F0-90E454C32FFF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E620F2-5CE2-636B-A3BE-161744448D1E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55C170-E572-6FE8-F20C-CE7A571A3F3E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71E2D2-71D8-539E-F29D-AE6021A1B611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127C13-CC36-C866-AA2F-6099C8ED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5B924-96DD-0754-F836-E25B6CC8F4E6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090BC6-EC50-0517-3979-DDCF355D9112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F3B6C7-978A-9372-56E6-31D36566ACEE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4259D7-8422-938C-A8F6-61004FAA9C38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FDAA5C-A6D6-6C40-3891-6815E531BDCB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9D8485-8277-BF1A-3315-DDD5334117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C2FF7E-4881-BE34-F7E4-24276E09981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2FD3D8-F58D-59D7-4A50-5C33AA8E42E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812FA7-F0AA-5372-D52C-D891B9D3C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43249F-950E-C0FE-0772-EE889CE78043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561922-50F7-3BBC-E1CD-2F0A5B003CF3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978482-8588-51FC-8D77-51812D9EDC8D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571B07-9A44-A0E9-7A25-A65C9A4A02FC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1C26FA-D10A-824D-3301-27FE16947921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9CE72B7-3F03-886B-FF3B-B502D57F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2018CF-0431-C10A-AD4D-21B7F4FC601C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0212EC-46A3-E950-9FE9-DE3BF93A52FD}"/>
              </a:ext>
            </a:extLst>
          </p:cNvPr>
          <p:cNvSpPr/>
          <p:nvPr/>
        </p:nvSpPr>
        <p:spPr bwMode="auto">
          <a:xfrm>
            <a:off x="4010027" y="1320152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3B6DABA-06AE-4873-0CBD-24C7695C98D7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10EC78-9159-FE61-9C64-F418942F936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721092" y="2330045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FF652B-2678-9556-B696-09577921D5B8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662137"/>
            <a:ext cx="1248974" cy="103483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061F0E-9238-B9E7-DB31-55DD8E7B0469}"/>
              </a:ext>
            </a:extLst>
          </p:cNvPr>
          <p:cNvCxnSpPr>
            <a:cxnSpLocks/>
            <a:stCxn id="5" idx="0"/>
            <a:endCxn id="24" idx="6"/>
          </p:cNvCxnSpPr>
          <p:nvPr/>
        </p:nvCxnSpPr>
        <p:spPr bwMode="auto">
          <a:xfrm flipH="1" flipV="1">
            <a:off x="5378791" y="1662137"/>
            <a:ext cx="956374" cy="294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B53D2-D22B-C143-E0C8-B555CE2456FE}"/>
              </a:ext>
            </a:extLst>
          </p:cNvPr>
          <p:cNvSpPr/>
          <p:nvPr/>
        </p:nvSpPr>
        <p:spPr bwMode="auto">
          <a:xfrm rot="16200000">
            <a:off x="6573358" y="1382033"/>
            <a:ext cx="89711" cy="566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DC1087-7133-A818-5DD5-DAC3A68E61CE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8214" y="1781947"/>
            <a:ext cx="0" cy="18114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8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FDC64-2C34-1D62-4F55-3F32E129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87501F-9B4F-565D-1C67-A10E796A4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1F7C483C-1222-7513-6CE5-C82259ED8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8861D4-BE5A-046A-D736-72A2BD70CACD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6CEB93A-5085-D03C-CA84-284A1E3D94F4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1CC30-E660-5144-6511-8AE4CC97CA01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35C5C0-1897-8B08-2394-686A75A12529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261E6-AE2D-4641-ECC2-23169202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32C38-6D86-5849-A8C8-E5F659812AA8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A0322-0738-8357-1E9E-8427C9893819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9BED1-634B-5120-AA1B-57611793F27A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7D300A-43E1-224B-E266-A131E01C2DE2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28591-20B0-8C19-21CE-D37589CB4B74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A11ACE-8062-FA58-5824-02455304FE2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49EDA-9DA4-B837-CFE3-F75BB6EE050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64F50-7EA0-2AED-5782-5C38A6F15833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ABCFFD-E17B-680A-FFD5-EB9CAFC94D8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AEEDE-8F65-04EE-1AB9-93A428E1D2CD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74760B-C5E8-DF67-FE33-161D11CD2360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4DCBA7-5C06-7363-7F5D-85A55F0B1947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728689-FBAD-B4B7-F4D7-0B97A42E377E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BBF124-CC0E-2D61-0082-1280A72E9D42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605AD06-68C2-08FD-6959-FAC70F8F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E2DA14-8A4E-E58D-956A-CB2AF12DDEF4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C88BB7-534C-1F30-DDF4-DB5F292C879A}"/>
              </a:ext>
            </a:extLst>
          </p:cNvPr>
          <p:cNvSpPr/>
          <p:nvPr/>
        </p:nvSpPr>
        <p:spPr bwMode="auto">
          <a:xfrm>
            <a:off x="4010027" y="1320152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FCDD5AB-2811-FA1A-E334-11A651D5CC6B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8CC1B2-EE4F-B4F0-70B9-50DAABF9BED3}"/>
              </a:ext>
            </a:extLst>
          </p:cNvPr>
          <p:cNvCxnSpPr>
            <a:cxnSpLocks/>
          </p:cNvCxnSpPr>
          <p:nvPr/>
        </p:nvCxnSpPr>
        <p:spPr bwMode="auto">
          <a:xfrm flipV="1">
            <a:off x="6248607" y="2330045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5E5451-BB8B-2A2D-9942-313435FFA76C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662137"/>
            <a:ext cx="1248974" cy="103483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086E1A-E0C0-C255-75EF-79A695362173}"/>
              </a:ext>
            </a:extLst>
          </p:cNvPr>
          <p:cNvCxnSpPr>
            <a:cxnSpLocks/>
            <a:stCxn id="5" idx="0"/>
            <a:endCxn id="24" idx="6"/>
          </p:cNvCxnSpPr>
          <p:nvPr/>
        </p:nvCxnSpPr>
        <p:spPr bwMode="auto">
          <a:xfrm flipH="1" flipV="1">
            <a:off x="5378791" y="1662137"/>
            <a:ext cx="956374" cy="294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B562F0E-3729-7B40-A5F6-920BFFD62331}"/>
              </a:ext>
            </a:extLst>
          </p:cNvPr>
          <p:cNvSpPr/>
          <p:nvPr/>
        </p:nvSpPr>
        <p:spPr bwMode="auto">
          <a:xfrm rot="16200000">
            <a:off x="6573358" y="1382033"/>
            <a:ext cx="89711" cy="566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DE498A-F5EA-3780-7AB1-2FAC39D889EC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8214" y="1781947"/>
            <a:ext cx="0" cy="18114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3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A66C-4493-23BA-9B78-059C424A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E49BFF-E2E6-E5F6-2BCF-1E6D4CC2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0" y="1645539"/>
            <a:ext cx="10106674" cy="2880400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9A6309-FD90-EB46-D917-5C06F3D32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45</a:t>
            </a:fld>
            <a:endParaRPr lang="de-D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4F2802-982C-1028-F733-CB934EAEE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21846"/>
              </p:ext>
            </p:extLst>
          </p:nvPr>
        </p:nvGraphicFramePr>
        <p:xfrm>
          <a:off x="1909175" y="4779333"/>
          <a:ext cx="6756304" cy="2112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325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4758979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</a:tblGrid>
              <a:tr h="30909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60261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R@1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the top-ranked result, or vice versa.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R@5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found within the top-5 results, or vice versa.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R@10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found within the top-10 results, or vice versa.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9EABB50A-8931-22DA-F4B0-E074A9F18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8239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54100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Results</a:t>
            </a:r>
            <a:br>
              <a:rPr lang="de-DE" kern="0" dirty="0"/>
            </a:br>
            <a:r>
              <a:rPr lang="de-DE" sz="2400" b="0" i="1" kern="0" dirty="0"/>
              <a:t>Image-Text Retrieval</a:t>
            </a:r>
          </a:p>
        </p:txBody>
      </p:sp>
    </p:spTree>
    <p:extLst>
      <p:ext uri="{BB962C8B-B14F-4D97-AF65-F5344CB8AC3E}">
        <p14:creationId xmlns:p14="http://schemas.microsoft.com/office/powerpoint/2010/main" val="2228884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2738-11D5-F052-F38C-C002BD32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4B2E3-6827-3241-8C0D-E662049A1E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5418F8B-E359-B38C-6E70-97BB854D9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653631-C19F-E537-C3A6-941096EC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846551-80FF-EF92-2744-897D7EEF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A0713F-549C-B6A0-688E-989A17E7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F8167-9714-7E0F-1111-474FBDEF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F41267-FFF1-C8D3-3F31-49D039C72189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646B4-87DD-1D3A-3A24-3B2A8B0C071B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66581-BAA7-7D66-6682-0BF6A9226C8D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6650E8-4B65-9D11-B265-8854816B63AE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DF0B4E-B0B3-BD7D-980C-6BB6034C667F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A3B9B-CE5B-57D4-90BA-B3CD5A44345C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E0EFF6-0968-48E9-EB4F-86F68983B134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4070-9F76-2F1D-CCD3-0A27DB63F43B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A7E8C8-7B50-6B64-41EB-F455A3D9913D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EA31AD6-93A5-7DBD-1B30-3F6E53189D38}"/>
              </a:ext>
            </a:extLst>
          </p:cNvPr>
          <p:cNvCxnSpPr>
            <a:cxnSpLocks/>
            <a:stCxn id="28" idx="0"/>
            <a:endCxn id="17" idx="0"/>
          </p:cNvCxnSpPr>
          <p:nvPr/>
        </p:nvCxnSpPr>
        <p:spPr bwMode="auto">
          <a:xfrm rot="16200000" flipV="1">
            <a:off x="4708812" y="129639"/>
            <a:ext cx="88177" cy="7823810"/>
          </a:xfrm>
          <a:prstGeom prst="curvedConnector3">
            <a:avLst>
              <a:gd name="adj1" fmla="val 209487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A7E8932-73AA-18C6-C389-54D420AAA20F}"/>
              </a:ext>
            </a:extLst>
          </p:cNvPr>
          <p:cNvCxnSpPr>
            <a:cxnSpLocks/>
            <a:stCxn id="28" idx="0"/>
            <a:endCxn id="20" idx="0"/>
          </p:cNvCxnSpPr>
          <p:nvPr/>
        </p:nvCxnSpPr>
        <p:spPr bwMode="auto">
          <a:xfrm rot="16200000" flipV="1">
            <a:off x="5208319" y="629145"/>
            <a:ext cx="88177" cy="6824797"/>
          </a:xfrm>
          <a:prstGeom prst="curvedConnector3">
            <a:avLst>
              <a:gd name="adj1" fmla="val 1723732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11D111E-8599-63EE-729D-194B3CF282C1}"/>
              </a:ext>
            </a:extLst>
          </p:cNvPr>
          <p:cNvCxnSpPr>
            <a:cxnSpLocks/>
            <a:stCxn id="28" idx="0"/>
            <a:endCxn id="18" idx="0"/>
          </p:cNvCxnSpPr>
          <p:nvPr/>
        </p:nvCxnSpPr>
        <p:spPr bwMode="auto">
          <a:xfrm rot="16200000" flipV="1">
            <a:off x="5707825" y="1128652"/>
            <a:ext cx="88177" cy="5825784"/>
          </a:xfrm>
          <a:prstGeom prst="curvedConnector3">
            <a:avLst>
              <a:gd name="adj1" fmla="val 135259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205881F-0554-3133-0FCC-D862E61FFDF2}"/>
              </a:ext>
            </a:extLst>
          </p:cNvPr>
          <p:cNvCxnSpPr>
            <a:cxnSpLocks/>
            <a:stCxn id="28" idx="0"/>
            <a:endCxn id="19" idx="0"/>
          </p:cNvCxnSpPr>
          <p:nvPr/>
        </p:nvCxnSpPr>
        <p:spPr bwMode="auto">
          <a:xfrm rot="16200000" flipV="1">
            <a:off x="6205560" y="1626386"/>
            <a:ext cx="88177" cy="4830315"/>
          </a:xfrm>
          <a:prstGeom prst="curvedConnector3">
            <a:avLst>
              <a:gd name="adj1" fmla="val 9159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66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9B39-2E13-D669-046C-AB202981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C9665-5D1E-12BD-344D-07018790F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9F6446F-DB1C-7AF4-D918-E71092BE3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1D63D-7004-A2E9-265C-52F155D6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FAECBE-399B-D48F-E898-576AD783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CA3E97-0E89-44DC-B7B6-48235659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38A49F-BFAF-4D32-3EF2-4D2BD319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FDAC2E-9724-C142-9796-3810C149F18C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FC305-D31A-E04F-0BCE-3970B92A7675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220B5-C73C-F17D-9D2F-9033FF2E5234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7EA20-0BE3-B45F-08DD-C07DF72F7657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8F100D-BB0F-4D60-07FD-A5A6444B38FC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143944-AA02-57FE-CF2E-B5B0F1413AED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50E9-6E0C-2719-2D06-B5FFDCD04E50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7EC9C5-D95F-93AC-46BD-41E95FD08ED8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74A0FD-21EF-1B08-3717-490CDDD9388A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DC6F1AC-CB42-1411-9874-E72F8106EDC8}"/>
              </a:ext>
            </a:extLst>
          </p:cNvPr>
          <p:cNvCxnSpPr>
            <a:cxnSpLocks/>
            <a:stCxn id="19" idx="0"/>
            <a:endCxn id="28" idx="0"/>
          </p:cNvCxnSpPr>
          <p:nvPr/>
        </p:nvCxnSpPr>
        <p:spPr bwMode="auto">
          <a:xfrm rot="16200000" flipH="1">
            <a:off x="6205558" y="1626386"/>
            <a:ext cx="88177" cy="4830315"/>
          </a:xfrm>
          <a:prstGeom prst="curvedConnector3">
            <a:avLst>
              <a:gd name="adj1" fmla="val -641306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41D8F81-8DCA-0483-A0C7-099CF673BD2B}"/>
              </a:ext>
            </a:extLst>
          </p:cNvPr>
          <p:cNvCxnSpPr>
            <a:cxnSpLocks/>
            <a:stCxn id="18" idx="0"/>
            <a:endCxn id="28" idx="0"/>
          </p:cNvCxnSpPr>
          <p:nvPr/>
        </p:nvCxnSpPr>
        <p:spPr bwMode="auto">
          <a:xfrm rot="16200000" flipH="1">
            <a:off x="5707824" y="1128651"/>
            <a:ext cx="88177" cy="5825784"/>
          </a:xfrm>
          <a:prstGeom prst="curvedConnector3">
            <a:avLst>
              <a:gd name="adj1" fmla="val -10233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B3A44BF-28FF-C70B-FF99-B3A97032F776}"/>
              </a:ext>
            </a:extLst>
          </p:cNvPr>
          <p:cNvCxnSpPr>
            <a:cxnSpLocks/>
            <a:stCxn id="20" idx="0"/>
            <a:endCxn id="28" idx="0"/>
          </p:cNvCxnSpPr>
          <p:nvPr/>
        </p:nvCxnSpPr>
        <p:spPr bwMode="auto">
          <a:xfrm rot="16200000" flipH="1">
            <a:off x="5208317" y="629145"/>
            <a:ext cx="88177" cy="6824797"/>
          </a:xfrm>
          <a:prstGeom prst="curvedConnector3">
            <a:avLst>
              <a:gd name="adj1" fmla="val -1962123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3B194A8-26B1-11FA-4534-075F449FE836}"/>
              </a:ext>
            </a:extLst>
          </p:cNvPr>
          <p:cNvCxnSpPr>
            <a:cxnSpLocks/>
            <a:stCxn id="17" idx="0"/>
            <a:endCxn id="28" idx="0"/>
          </p:cNvCxnSpPr>
          <p:nvPr/>
        </p:nvCxnSpPr>
        <p:spPr bwMode="auto">
          <a:xfrm rot="16200000" flipH="1">
            <a:off x="4708811" y="129638"/>
            <a:ext cx="88177" cy="7823810"/>
          </a:xfrm>
          <a:prstGeom prst="curvedConnector3">
            <a:avLst>
              <a:gd name="adj1" fmla="val -2715317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FA00189-71C5-2541-5613-24AAAC42DA54}"/>
              </a:ext>
            </a:extLst>
          </p:cNvPr>
          <p:cNvSpPr txBox="1"/>
          <p:nvPr/>
        </p:nvSpPr>
        <p:spPr>
          <a:xfrm rot="882338">
            <a:off x="6974003" y="322501"/>
            <a:ext cx="231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Question Answering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3A55-1268-6106-E09B-A8024780E243}"/>
              </a:ext>
            </a:extLst>
          </p:cNvPr>
          <p:cNvSpPr txBox="1"/>
          <p:nvPr/>
        </p:nvSpPr>
        <p:spPr>
          <a:xfrm rot="20541298">
            <a:off x="5112271" y="49928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Captioning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44F3B-3E18-B72E-49A9-6D3230CAF3B2}"/>
              </a:ext>
            </a:extLst>
          </p:cNvPr>
          <p:cNvSpPr txBox="1"/>
          <p:nvPr/>
        </p:nvSpPr>
        <p:spPr>
          <a:xfrm rot="431189">
            <a:off x="6440331" y="847973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Text-to-Image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8A856-86EB-8BA7-9F4B-4F5D8E9F3D7F}"/>
              </a:ext>
            </a:extLst>
          </p:cNvPr>
          <p:cNvSpPr txBox="1"/>
          <p:nvPr/>
        </p:nvSpPr>
        <p:spPr>
          <a:xfrm rot="20541943">
            <a:off x="8115847" y="1120783"/>
            <a:ext cx="15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Reasoning</a:t>
            </a:r>
          </a:p>
        </p:txBody>
      </p:sp>
    </p:spTree>
    <p:extLst>
      <p:ext uri="{BB962C8B-B14F-4D97-AF65-F5344CB8AC3E}">
        <p14:creationId xmlns:p14="http://schemas.microsoft.com/office/powerpoint/2010/main" val="37992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2776-B4E4-997C-AEF2-B68C1FCA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189E44-344A-1E1A-46E9-978C74FB9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1FF425B-ED5E-20F6-7C9A-D80A72A66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B82A6-722D-A4E8-539F-DD0A34B1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15E8B5-B784-7BD7-42A1-7638CD244F6F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0E5E-7DDD-4F28-D2A4-C2E686BDD2C3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7BFA5C-45F6-3BEC-C143-87F8288FB018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676203-C4BC-2439-487E-B77281AD12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0670" y="2755584"/>
            <a:ext cx="792110" cy="1317718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7C7E29F-527A-DB95-FDCC-48D7D68247F3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80E85-3995-0F0F-9C1A-E8B83FFAE8FC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53D46E-584B-489F-7A95-8D570DC940A2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DA9CF-B074-20F5-6431-E76A11F96EE6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1317721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7DC52E-60DC-A1EB-A41C-63C3CE42A3F9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65D387-07A9-9099-2554-BD36C07D4F4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9124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4141-B997-7959-1E5B-CDFA489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5A2521-A831-B104-4263-BF25A3317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6F60F3E-E757-5140-9D45-FC8480372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A35BB-B5E8-B2AC-E6CB-1E9AC24C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1931B8-02E4-952F-74C8-C489E0C1C4EE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1AE21-1A8C-00DD-AB98-F62CD9229F2F}"/>
              </a:ext>
            </a:extLst>
          </p:cNvPr>
          <p:cNvSpPr/>
          <p:nvPr/>
        </p:nvSpPr>
        <p:spPr bwMode="auto">
          <a:xfrm>
            <a:off x="6089542" y="3461217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51B966-5B2A-A93C-E06E-8E15411A5D85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7E01DB-FCF1-64FB-C3AA-62CABFE130E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C29F98-8AC8-8A4A-BC25-1001DE0951BD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851931-02C8-3DFB-C238-C096BAB27B9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E7DA7C-42D7-4D37-8030-17E9470704B0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EABBD6-DCB5-D34B-D70A-82901437935C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9A8231-1DF3-B737-FFB5-E1ED1EA0E81B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1EC04A-B4B3-DD63-E51C-586656625461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0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243DF-5B9A-D8B6-11D2-C0158BB4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AB18BA-51BB-973E-17D2-D99015733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69672B-802C-321D-CCF1-15B782FD4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79B0F-7F38-D89C-2312-2351446D940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BB3C3F-B972-C6A2-821F-D9128EEE03E8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91D9B3-EB14-28F9-A9EA-1DDBF3375032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E4AC0-BBA9-97E5-0E0F-C9F06E551B8A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56ECF-F1D1-53B6-5605-DFEA589E68C7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FC6B17-ED82-68EF-B9C9-9970B97232D7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1BA39-8BB8-F907-2F70-7D1AB92A4B24}"/>
              </a:ext>
            </a:extLst>
          </p:cNvPr>
          <p:cNvSpPr/>
          <p:nvPr/>
        </p:nvSpPr>
        <p:spPr bwMode="auto">
          <a:xfrm rot="16200000">
            <a:off x="4741729" y="2025198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A6C5A-33B1-40F8-EF98-AB68E6E8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CEB3E1-CC3A-26AB-6219-88E060125415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5DCF6F-DE70-1C38-35A5-16BAC9D2AF22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B78B4-A3C3-41F1-695A-EA60BFF2A4DC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DCC042-F6EB-0ABE-0A14-BAC9CE53C1DB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F95CA5-C5B0-072F-0A28-FAF12005EE1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E0C189-1AAF-B864-948B-9A3BAD99B8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07B86C-E0F1-64F2-47F2-E70673BD3D0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054460-A179-CCEB-30C7-BD15EF1686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C991FE-5570-B045-800A-B1DD9A357FE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76C64-B1AB-B24B-4727-CAC1471E7672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6585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DDC620-29B7-0AFD-73FD-0F014400F1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71612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E82023C-9864-9357-AA98-892AE21184BB}"/>
              </a:ext>
            </a:extLst>
          </p:cNvPr>
          <p:cNvSpPr/>
          <p:nvPr/>
        </p:nvSpPr>
        <p:spPr bwMode="auto">
          <a:xfrm rot="16200000">
            <a:off x="5426755" y="203162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9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DC91-520C-F3D1-E376-951D8CB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7F816-7410-9E7F-BCD4-9750FD4D3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8</a:t>
            </a:fld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3637F3-1B8C-DECD-E78B-291025CAC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7571"/>
              </p:ext>
            </p:extLst>
          </p:nvPr>
        </p:nvGraphicFramePr>
        <p:xfrm>
          <a:off x="2466300" y="2341225"/>
          <a:ext cx="5760800" cy="2499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2B28914D-E486-8140-17CA-0D27B03EA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 err="1"/>
              <a:t>Existing</a:t>
            </a:r>
            <a:r>
              <a:rPr lang="de-DE" sz="2400" b="0" i="1" dirty="0"/>
              <a:t> Vision-Language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27052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4FCAD-875C-348E-A728-252DDB12C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F6A7E27D-891A-6D70-13FC-12B2564E4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2485245"/>
            <a:ext cx="8640762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C79471DE-9C62-6D3D-22BF-44178B67DD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39BC1543-AAC8-420D-BBBB-BCE8A35A375E}" type="slidenum">
              <a:rPr lang="de-DE"/>
              <a:pPr/>
              <a:t>9</a:t>
            </a:fld>
            <a:endParaRPr lang="de-D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776ED90B-76F7-8378-54F2-BE9FEE26D8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de-DE" sz="2400" i="1" dirty="0"/>
          </a:p>
        </p:txBody>
      </p:sp>
      <p:graphicFrame>
        <p:nvGraphicFramePr>
          <p:cNvPr id="2115" name="Group 67">
            <a:extLst>
              <a:ext uri="{FF2B5EF4-FFF2-40B4-BE49-F238E27FC236}">
                <a16:creationId xmlns:a16="http://schemas.microsoft.com/office/drawing/2014/main" id="{18C908D4-6207-A235-D723-CC63AE6DA7C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951268055"/>
              </p:ext>
            </p:extLst>
          </p:nvPr>
        </p:nvGraphicFramePr>
        <p:xfrm>
          <a:off x="522288" y="2138363"/>
          <a:ext cx="8424862" cy="45227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2788"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1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4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Chapter 6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Motivation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Research 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Objective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Contributions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Method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Results</a:t>
                      </a:r>
                      <a:r>
                        <a:rPr kumimoji="0" lang="de-DE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Demo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Limitations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Conclusion</a:t>
                      </a:r>
                      <a:endParaRPr kumimoji="0" lang="de-DE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10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12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23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27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35</a:t>
                      </a:r>
                    </a:p>
                    <a:p>
                      <a:pPr marL="0" marR="0" lvl="0" indent="0" algn="l" defTabSz="10541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0903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PALETTEDESIGNATOR" val="HsH"/>
</p:tagLst>
</file>

<file path=ppt/theme/theme1.xml><?xml version="1.0" encoding="utf-8"?>
<a:theme xmlns:a="http://schemas.openxmlformats.org/drawingml/2006/main" name="Standarddesign">
  <a:themeElements>
    <a:clrScheme name="Benutzerdefiniert 5">
      <a:dk1>
        <a:srgbClr val="000000"/>
      </a:dk1>
      <a:lt1>
        <a:srgbClr val="FFFFFF"/>
      </a:lt1>
      <a:dk2>
        <a:srgbClr val="000000"/>
      </a:dk2>
      <a:lt2>
        <a:srgbClr val="D23C96"/>
      </a:lt2>
      <a:accent1>
        <a:srgbClr val="DC3C05"/>
      </a:accent1>
      <a:accent2>
        <a:srgbClr val="1EBEEB"/>
      </a:accent2>
      <a:accent3>
        <a:srgbClr val="FFFFFF"/>
      </a:accent3>
      <a:accent4>
        <a:srgbClr val="000000"/>
      </a:accent4>
      <a:accent5>
        <a:srgbClr val="FFCAAA"/>
      </a:accent5>
      <a:accent6>
        <a:srgbClr val="1AACD5"/>
      </a:accent6>
      <a:hlink>
        <a:srgbClr val="46B48C"/>
      </a:hlink>
      <a:folHlink>
        <a:srgbClr val="FFD2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23C96"/>
        </a:lt2>
        <a:accent1>
          <a:srgbClr val="FF9900"/>
        </a:accent1>
        <a:accent2>
          <a:srgbClr val="1EBEEB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1AACD5"/>
        </a:accent6>
        <a:hlink>
          <a:srgbClr val="46B48C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2514</Words>
  <Application>Microsoft Macintosh PowerPoint</Application>
  <PresentationFormat>Custom</PresentationFormat>
  <Paragraphs>637</Paragraphs>
  <Slides>47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.SF NS</vt:lpstr>
      <vt:lpstr>Arial</vt:lpstr>
      <vt:lpstr>Cambria Math</vt:lpstr>
      <vt:lpstr>Courier New</vt:lpstr>
      <vt:lpstr>Helvetica Neue</vt:lpstr>
      <vt:lpstr>Times New Roman</vt:lpstr>
      <vt:lpstr>Wingdings</vt:lpstr>
      <vt:lpstr>Standarddesign</vt:lpstr>
      <vt:lpstr>Leveraging Pretrained Unimodal Models for Efficient Vision-Language Pretraining</vt:lpstr>
      <vt:lpstr>Content</vt:lpstr>
      <vt:lpstr>Content</vt:lpstr>
      <vt:lpstr>Motivation</vt:lpstr>
      <vt:lpstr>Motivation</vt:lpstr>
      <vt:lpstr>Motivation Vision-Language Models</vt:lpstr>
      <vt:lpstr>Motivation Vision-Language Models</vt:lpstr>
      <vt:lpstr>Motivation Existing Vision-Language Models</vt:lpstr>
      <vt:lpstr>Content</vt:lpstr>
      <vt:lpstr>Research Objective (Contributions)</vt:lpstr>
      <vt:lpstr>Content</vt:lpstr>
      <vt:lpstr>Method Overview</vt:lpstr>
      <vt:lpstr>Method Contrastive Loss</vt:lpstr>
      <vt:lpstr>Method Contrastive Loss</vt:lpstr>
      <vt:lpstr>Method Contrastive Loss</vt:lpstr>
      <vt:lpstr>Method Architecture</vt:lpstr>
      <vt:lpstr>Method Architecture</vt:lpstr>
      <vt:lpstr>Method Architecture</vt:lpstr>
      <vt:lpstr>Method Knowledge Distillation</vt:lpstr>
      <vt:lpstr>Method Knowledge Distillation</vt:lpstr>
      <vt:lpstr>Method Knowledge Distillation</vt:lpstr>
      <vt:lpstr>Content</vt:lpstr>
      <vt:lpstr>PowerPoint Presentation</vt:lpstr>
      <vt:lpstr>PowerPoint Presentation</vt:lpstr>
      <vt:lpstr>PowerPoint Presentation</vt:lpstr>
      <vt:lpstr>PowerPoint Presentation</vt:lpstr>
      <vt:lpstr>Content</vt:lpstr>
      <vt:lpstr>Limitations Unimodal Performance</vt:lpstr>
      <vt:lpstr>Limitations Unimodal Performance</vt:lpstr>
      <vt:lpstr>Limitations Unimodal Performance</vt:lpstr>
      <vt:lpstr>Limitations Unimodal Performance – Future work</vt:lpstr>
      <vt:lpstr>Limitations Unimodal Performance – Future work</vt:lpstr>
      <vt:lpstr>Limitations Visual Reasoning – NLVR2</vt:lpstr>
      <vt:lpstr>Content</vt:lpstr>
      <vt:lpstr>Conclusion Research Objectives</vt:lpstr>
      <vt:lpstr>Conclusion Research Objectives</vt:lpstr>
      <vt:lpstr>Thank you for your attention!</vt:lpstr>
      <vt:lpstr>Literature</vt:lpstr>
      <vt:lpstr>Literature</vt:lpstr>
      <vt:lpstr>Conclusion Vision-Language Landscape</vt:lpstr>
      <vt:lpstr>Conclusion Bachelor vs. Master‘s thesis</vt:lpstr>
      <vt:lpstr>Method Contrastive Loss</vt:lpstr>
      <vt:lpstr>Method Knowledge Distillation</vt:lpstr>
      <vt:lpstr>Method Knowledge Distillation</vt:lpstr>
      <vt:lpstr>PowerPoint Presentation</vt:lpstr>
      <vt:lpstr>Limitations Visual Reasoning – NLVR2</vt:lpstr>
      <vt:lpstr>Limitations Visual Reasoning – NLVR2</vt:lpstr>
    </vt:vector>
  </TitlesOfParts>
  <Company>in.form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p.wania</dc:creator>
  <cp:lastModifiedBy>Tim Cares</cp:lastModifiedBy>
  <cp:revision>276</cp:revision>
  <dcterms:created xsi:type="dcterms:W3CDTF">2012-10-15T09:49:53Z</dcterms:created>
  <dcterms:modified xsi:type="dcterms:W3CDTF">2024-10-23T16:53:07Z</dcterms:modified>
</cp:coreProperties>
</file>